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7" r:id="rId1"/>
  </p:sldMasterIdLst>
  <p:notesMasterIdLst>
    <p:notesMasterId r:id="rId60"/>
  </p:notesMasterIdLst>
  <p:sldIdLst>
    <p:sldId id="256" r:id="rId2"/>
    <p:sldId id="257" r:id="rId3"/>
    <p:sldId id="268" r:id="rId4"/>
    <p:sldId id="276" r:id="rId5"/>
    <p:sldId id="297" r:id="rId6"/>
    <p:sldId id="279" r:id="rId7"/>
    <p:sldId id="280" r:id="rId8"/>
    <p:sldId id="298" r:id="rId9"/>
    <p:sldId id="299" r:id="rId10"/>
    <p:sldId id="281" r:id="rId11"/>
    <p:sldId id="301" r:id="rId12"/>
    <p:sldId id="303" r:id="rId13"/>
    <p:sldId id="304" r:id="rId14"/>
    <p:sldId id="305" r:id="rId15"/>
    <p:sldId id="283" r:id="rId16"/>
    <p:sldId id="284" r:id="rId17"/>
    <p:sldId id="269" r:id="rId18"/>
    <p:sldId id="263" r:id="rId19"/>
    <p:sldId id="306" r:id="rId20"/>
    <p:sldId id="308" r:id="rId21"/>
    <p:sldId id="307" r:id="rId22"/>
    <p:sldId id="309" r:id="rId23"/>
    <p:sldId id="311" r:id="rId24"/>
    <p:sldId id="258" r:id="rId25"/>
    <p:sldId id="317" r:id="rId26"/>
    <p:sldId id="264" r:id="rId27"/>
    <p:sldId id="270" r:id="rId28"/>
    <p:sldId id="318" r:id="rId29"/>
    <p:sldId id="265" r:id="rId30"/>
    <p:sldId id="319" r:id="rId31"/>
    <p:sldId id="271" r:id="rId32"/>
    <p:sldId id="266" r:id="rId33"/>
    <p:sldId id="320" r:id="rId34"/>
    <p:sldId id="259" r:id="rId35"/>
    <p:sldId id="267" r:id="rId36"/>
    <p:sldId id="277" r:id="rId37"/>
    <p:sldId id="321" r:id="rId38"/>
    <p:sldId id="260" r:id="rId39"/>
    <p:sldId id="273" r:id="rId40"/>
    <p:sldId id="274" r:id="rId41"/>
    <p:sldId id="322" r:id="rId42"/>
    <p:sldId id="275" r:id="rId43"/>
    <p:sldId id="285" r:id="rId44"/>
    <p:sldId id="287" r:id="rId45"/>
    <p:sldId id="288" r:id="rId46"/>
    <p:sldId id="289" r:id="rId47"/>
    <p:sldId id="286" r:id="rId48"/>
    <p:sldId id="323" r:id="rId49"/>
    <p:sldId id="291" r:id="rId50"/>
    <p:sldId id="293" r:id="rId51"/>
    <p:sldId id="294" r:id="rId52"/>
    <p:sldId id="324" r:id="rId53"/>
    <p:sldId id="325" r:id="rId54"/>
    <p:sldId id="326" r:id="rId55"/>
    <p:sldId id="327" r:id="rId56"/>
    <p:sldId id="328" r:id="rId57"/>
    <p:sldId id="329" r:id="rId58"/>
    <p:sldId id="29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idula Sahay, Integra-PDY, IN" initials="MSII" lastIdx="7" clrIdx="0">
    <p:extLst>
      <p:ext uri="{19B8F6BF-5375-455C-9EA6-DF929625EA0E}">
        <p15:presenceInfo xmlns:p15="http://schemas.microsoft.com/office/powerpoint/2012/main" userId="Mridula Sahay, Integra-PDY, IN" providerId="None"/>
      </p:ext>
    </p:extLst>
  </p:cmAuthor>
  <p:cmAuthor id="2" name="Paromita Chakraborty, Integra-PDY, IN" initials="PCII" lastIdx="7" clrIdx="1">
    <p:extLst>
      <p:ext uri="{19B8F6BF-5375-455C-9EA6-DF929625EA0E}">
        <p15:presenceInfo xmlns:p15="http://schemas.microsoft.com/office/powerpoint/2012/main" userId="S-1-5-21-1408920735-363312195-2789242753-472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84031" autoAdjust="0"/>
  </p:normalViewPr>
  <p:slideViewPr>
    <p:cSldViewPr>
      <p:cViewPr varScale="1">
        <p:scale>
          <a:sx n="58" d="100"/>
          <a:sy n="58" d="100"/>
        </p:scale>
        <p:origin x="1512" y="40"/>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422B10-FE80-4935-B9C9-55F2DE02CE53}" type="datetimeFigureOut">
              <a:rPr lang="en-US" smtClean="0"/>
              <a:t>2/10/2020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74C31-EB4A-4B21-8134-CB5741A1DC5F}" type="slidenum">
              <a:rPr lang="en-US" smtClean="0"/>
              <a:t>‹#›</a:t>
            </a:fld>
            <a:endParaRPr lang="en-US"/>
          </a:p>
        </p:txBody>
      </p:sp>
    </p:spTree>
    <p:extLst>
      <p:ext uri="{BB962C8B-B14F-4D97-AF65-F5344CB8AC3E}">
        <p14:creationId xmlns:p14="http://schemas.microsoft.com/office/powerpoint/2010/main" val="211314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1</a:t>
            </a:fld>
            <a:endParaRPr lang="en-US"/>
          </a:p>
        </p:txBody>
      </p:sp>
    </p:spTree>
    <p:extLst>
      <p:ext uri="{BB962C8B-B14F-4D97-AF65-F5344CB8AC3E}">
        <p14:creationId xmlns:p14="http://schemas.microsoft.com/office/powerpoint/2010/main" val="1466072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hangingPunct="0"/>
            <a:r>
              <a:rPr lang="en-US" sz="1200" u="sng" kern="1200" dirty="0" smtClean="0">
                <a:solidFill>
                  <a:schemeClr val="tx1"/>
                </a:solidFill>
                <a:effectLst/>
                <a:latin typeface="+mn-lt"/>
                <a:ea typeface="+mn-ea"/>
                <a:cs typeface="+mn-cs"/>
              </a:rPr>
              <a:t>Six styles of love</a:t>
            </a:r>
            <a:r>
              <a:rPr lang="en-US" sz="1200" kern="1200" dirty="0" smtClean="0">
                <a:solidFill>
                  <a:schemeClr val="tx1"/>
                </a:solidFill>
                <a:effectLst/>
                <a:latin typeface="+mn-lt"/>
                <a:ea typeface="+mn-ea"/>
                <a:cs typeface="+mn-cs"/>
              </a:rPr>
              <a:t>: </a:t>
            </a:r>
          </a:p>
          <a:p>
            <a:pPr lvl="0" hangingPunct="0"/>
            <a:r>
              <a:rPr lang="en-US" sz="1200" kern="1200" dirty="0" smtClean="0">
                <a:solidFill>
                  <a:schemeClr val="tx1"/>
                </a:solidFill>
                <a:effectLst/>
                <a:latin typeface="+mn-lt"/>
                <a:ea typeface="+mn-ea"/>
                <a:cs typeface="+mn-cs"/>
              </a:rPr>
              <a:t>Eros, storage, </a:t>
            </a:r>
            <a:r>
              <a:rPr lang="en-US" sz="1200" kern="1200" dirty="0" err="1" smtClean="0">
                <a:solidFill>
                  <a:schemeClr val="tx1"/>
                </a:solidFill>
                <a:effectLst/>
                <a:latin typeface="+mn-lt"/>
                <a:ea typeface="+mn-ea"/>
                <a:cs typeface="+mn-cs"/>
              </a:rPr>
              <a:t>ludus</a:t>
            </a:r>
            <a:r>
              <a:rPr lang="en-US" sz="1200" kern="1200" dirty="0" smtClean="0">
                <a:solidFill>
                  <a:schemeClr val="tx1"/>
                </a:solidFill>
                <a:effectLst/>
                <a:latin typeface="+mn-lt"/>
                <a:ea typeface="+mn-ea"/>
                <a:cs typeface="+mn-cs"/>
              </a:rPr>
              <a:t>, pragma, mania, agape. </a:t>
            </a:r>
          </a:p>
          <a:p>
            <a:pPr lvl="0" hangingPunct="0"/>
            <a:r>
              <a:rPr lang="en-US" sz="1200" kern="1200" dirty="0" smtClean="0">
                <a:solidFill>
                  <a:schemeClr val="tx1"/>
                </a:solidFill>
                <a:effectLst/>
                <a:latin typeface="+mn-lt"/>
                <a:ea typeface="+mn-ea"/>
                <a:cs typeface="+mn-cs"/>
              </a:rPr>
              <a:t>People who scored high on the </a:t>
            </a:r>
            <a:r>
              <a:rPr lang="en-US" sz="1200" kern="1200" dirty="0" err="1" smtClean="0">
                <a:solidFill>
                  <a:schemeClr val="tx1"/>
                </a:solidFill>
                <a:effectLst/>
                <a:latin typeface="+mn-lt"/>
                <a:ea typeface="+mn-ea"/>
                <a:cs typeface="+mn-cs"/>
              </a:rPr>
              <a:t>eros</a:t>
            </a:r>
            <a:r>
              <a:rPr lang="en-US" sz="1200" kern="1200" dirty="0" smtClean="0">
                <a:solidFill>
                  <a:schemeClr val="tx1"/>
                </a:solidFill>
                <a:effectLst/>
                <a:latin typeface="+mn-lt"/>
                <a:ea typeface="+mn-ea"/>
                <a:cs typeface="+mn-cs"/>
              </a:rPr>
              <a:t> style tended to be paired with partners who also scored high on it. </a:t>
            </a:r>
          </a:p>
          <a:p>
            <a:pPr lvl="0" hangingPunct="0"/>
            <a:r>
              <a:rPr lang="en-US" sz="1200" kern="1200" dirty="0" err="1" smtClean="0">
                <a:solidFill>
                  <a:schemeClr val="tx1"/>
                </a:solidFill>
                <a:effectLst/>
                <a:latin typeface="+mn-lt"/>
                <a:ea typeface="+mn-ea"/>
                <a:cs typeface="+mn-cs"/>
              </a:rPr>
              <a:t>Ludus</a:t>
            </a:r>
            <a:r>
              <a:rPr lang="en-US" sz="1200" kern="1200" dirty="0" smtClean="0">
                <a:solidFill>
                  <a:schemeClr val="tx1"/>
                </a:solidFill>
                <a:effectLst/>
                <a:latin typeface="+mn-lt"/>
                <a:ea typeface="+mn-ea"/>
                <a:cs typeface="+mn-cs"/>
              </a:rPr>
              <a:t> style, in women, significantly decreased satisfaction for their male partners. </a:t>
            </a:r>
          </a:p>
          <a:p>
            <a:pPr lvl="0" hangingPunct="0"/>
            <a:r>
              <a:rPr lang="en-US" sz="1200" kern="1200" dirty="0" smtClean="0">
                <a:solidFill>
                  <a:schemeClr val="tx1"/>
                </a:solidFill>
                <a:effectLst/>
                <a:latin typeface="+mn-lt"/>
                <a:ea typeface="+mn-ea"/>
                <a:cs typeface="+mn-cs"/>
              </a:rPr>
              <a:t>Mania style in men decreased satisfaction for their female partners.</a:t>
            </a:r>
          </a:p>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10</a:t>
            </a:fld>
            <a:endParaRPr lang="en-US"/>
          </a:p>
        </p:txBody>
      </p:sp>
    </p:spTree>
    <p:extLst>
      <p:ext uri="{BB962C8B-B14F-4D97-AF65-F5344CB8AC3E}">
        <p14:creationId xmlns:p14="http://schemas.microsoft.com/office/powerpoint/2010/main" val="360326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hangingPunct="0"/>
            <a:r>
              <a:rPr lang="en-US" sz="1200" u="sng" kern="1200" dirty="0" smtClean="0">
                <a:solidFill>
                  <a:schemeClr val="tx1"/>
                </a:solidFill>
                <a:effectLst/>
                <a:latin typeface="+mn-lt"/>
                <a:ea typeface="+mn-ea"/>
                <a:cs typeface="+mn-cs"/>
              </a:rPr>
              <a:t>Six styles of love</a:t>
            </a:r>
            <a:r>
              <a:rPr lang="en-US" sz="1200" kern="1200" dirty="0" smtClean="0">
                <a:solidFill>
                  <a:schemeClr val="tx1"/>
                </a:solidFill>
                <a:effectLst/>
                <a:latin typeface="+mn-lt"/>
                <a:ea typeface="+mn-ea"/>
                <a:cs typeface="+mn-cs"/>
              </a:rPr>
              <a:t>: </a:t>
            </a:r>
          </a:p>
          <a:p>
            <a:pPr lvl="0" hangingPunct="0"/>
            <a:r>
              <a:rPr lang="en-US" sz="1200" kern="1200" dirty="0" smtClean="0">
                <a:solidFill>
                  <a:schemeClr val="tx1"/>
                </a:solidFill>
                <a:effectLst/>
                <a:latin typeface="+mn-lt"/>
                <a:ea typeface="+mn-ea"/>
                <a:cs typeface="+mn-cs"/>
              </a:rPr>
              <a:t>Eros, storage, </a:t>
            </a:r>
            <a:r>
              <a:rPr lang="en-US" sz="1200" kern="1200" dirty="0" err="1" smtClean="0">
                <a:solidFill>
                  <a:schemeClr val="tx1"/>
                </a:solidFill>
                <a:effectLst/>
                <a:latin typeface="+mn-lt"/>
                <a:ea typeface="+mn-ea"/>
                <a:cs typeface="+mn-cs"/>
              </a:rPr>
              <a:t>ludus</a:t>
            </a:r>
            <a:r>
              <a:rPr lang="en-US" sz="1200" kern="1200" dirty="0" smtClean="0">
                <a:solidFill>
                  <a:schemeClr val="tx1"/>
                </a:solidFill>
                <a:effectLst/>
                <a:latin typeface="+mn-lt"/>
                <a:ea typeface="+mn-ea"/>
                <a:cs typeface="+mn-cs"/>
              </a:rPr>
              <a:t>, pragma, mania, agape. </a:t>
            </a:r>
          </a:p>
          <a:p>
            <a:pPr lvl="0" hangingPunct="0"/>
            <a:r>
              <a:rPr lang="en-US" sz="1200" kern="1200" dirty="0" smtClean="0">
                <a:solidFill>
                  <a:schemeClr val="tx1"/>
                </a:solidFill>
                <a:effectLst/>
                <a:latin typeface="+mn-lt"/>
                <a:ea typeface="+mn-ea"/>
                <a:cs typeface="+mn-cs"/>
              </a:rPr>
              <a:t>People who scored high on the </a:t>
            </a:r>
            <a:r>
              <a:rPr lang="en-US" sz="1200" kern="1200" dirty="0" err="1" smtClean="0">
                <a:solidFill>
                  <a:schemeClr val="tx1"/>
                </a:solidFill>
                <a:effectLst/>
                <a:latin typeface="+mn-lt"/>
                <a:ea typeface="+mn-ea"/>
                <a:cs typeface="+mn-cs"/>
              </a:rPr>
              <a:t>eros</a:t>
            </a:r>
            <a:r>
              <a:rPr lang="en-US" sz="1200" kern="1200" dirty="0" smtClean="0">
                <a:solidFill>
                  <a:schemeClr val="tx1"/>
                </a:solidFill>
                <a:effectLst/>
                <a:latin typeface="+mn-lt"/>
                <a:ea typeface="+mn-ea"/>
                <a:cs typeface="+mn-cs"/>
              </a:rPr>
              <a:t> style tended to be paired with partners who also scored high on it. </a:t>
            </a:r>
          </a:p>
          <a:p>
            <a:pPr lvl="0" hangingPunct="0"/>
            <a:r>
              <a:rPr lang="en-US" sz="1200" kern="1200" dirty="0" err="1" smtClean="0">
                <a:solidFill>
                  <a:schemeClr val="tx1"/>
                </a:solidFill>
                <a:effectLst/>
                <a:latin typeface="+mn-lt"/>
                <a:ea typeface="+mn-ea"/>
                <a:cs typeface="+mn-cs"/>
              </a:rPr>
              <a:t>Ludus</a:t>
            </a:r>
            <a:r>
              <a:rPr lang="en-US" sz="1200" kern="1200" dirty="0" smtClean="0">
                <a:solidFill>
                  <a:schemeClr val="tx1"/>
                </a:solidFill>
                <a:effectLst/>
                <a:latin typeface="+mn-lt"/>
                <a:ea typeface="+mn-ea"/>
                <a:cs typeface="+mn-cs"/>
              </a:rPr>
              <a:t> style, in women, significantly decreased satisfaction for their male partners. </a:t>
            </a:r>
          </a:p>
          <a:p>
            <a:pPr lvl="0" hangingPunct="0"/>
            <a:r>
              <a:rPr lang="en-US" sz="1200" kern="1200" dirty="0" smtClean="0">
                <a:solidFill>
                  <a:schemeClr val="tx1"/>
                </a:solidFill>
                <a:effectLst/>
                <a:latin typeface="+mn-lt"/>
                <a:ea typeface="+mn-ea"/>
                <a:cs typeface="+mn-cs"/>
              </a:rPr>
              <a:t>Mania style in men decreased satisfaction for their female partners.</a:t>
            </a:r>
          </a:p>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11</a:t>
            </a:fld>
            <a:endParaRPr lang="en-US"/>
          </a:p>
        </p:txBody>
      </p:sp>
    </p:spTree>
    <p:extLst>
      <p:ext uri="{BB962C8B-B14F-4D97-AF65-F5344CB8AC3E}">
        <p14:creationId xmlns:p14="http://schemas.microsoft.com/office/powerpoint/2010/main" val="694231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Passion</a:t>
            </a:r>
            <a:r>
              <a:rPr lang="en-US" sz="1200" kern="1200" dirty="0" smtClean="0">
                <a:solidFill>
                  <a:schemeClr val="tx1"/>
                </a:solidFill>
                <a:effectLst/>
                <a:latin typeface="+mn-lt"/>
                <a:ea typeface="+mn-ea"/>
                <a:cs typeface="+mn-cs"/>
              </a:rPr>
              <a:t>: An intense emotional responses to the other person.</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Intimacy or liking</a:t>
            </a:r>
            <a:r>
              <a:rPr lang="en-US" sz="1200" kern="1200" dirty="0" smtClean="0">
                <a:solidFill>
                  <a:schemeClr val="tx1"/>
                </a:solidFill>
                <a:effectLst/>
                <a:latin typeface="+mn-lt"/>
                <a:ea typeface="+mn-ea"/>
                <a:cs typeface="+mn-cs"/>
              </a:rPr>
              <a:t>: Warmth, closeness, and sharing of self in a relationship.</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Commitment</a:t>
            </a:r>
            <a:r>
              <a:rPr lang="en-US" sz="1200" u="none"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The decision to maintain the relationship.</a:t>
            </a:r>
          </a:p>
          <a:p>
            <a:pPr hangingPunct="0"/>
            <a:endParaRPr lang="en-US" sz="1200" kern="1200" dirty="0" smtClean="0">
              <a:solidFill>
                <a:schemeClr val="tx1"/>
              </a:solidFill>
              <a:effectLst/>
              <a:latin typeface="+mn-lt"/>
              <a:ea typeface="+mn-ea"/>
              <a:cs typeface="+mn-cs"/>
            </a:endParaRPr>
          </a:p>
          <a:p>
            <a:pPr lvl="0" hangingPunct="0"/>
            <a:r>
              <a:rPr lang="en-US" sz="5500" dirty="0" smtClean="0"/>
              <a:t>Combination of two types of love:</a:t>
            </a:r>
          </a:p>
          <a:p>
            <a:pPr lvl="1" hangingPunct="0"/>
            <a:r>
              <a:rPr lang="en-US" sz="5500" dirty="0" smtClean="0"/>
              <a:t>Romantic love (intimacy + passion)</a:t>
            </a:r>
          </a:p>
          <a:p>
            <a:pPr lvl="1" hangingPunct="0"/>
            <a:r>
              <a:rPr lang="en-US" sz="5500" dirty="0" smtClean="0"/>
              <a:t>Companionate love (intimacy + commitment)</a:t>
            </a:r>
          </a:p>
          <a:p>
            <a:pPr lvl="1" hangingPunct="0"/>
            <a:r>
              <a:rPr lang="en-US" sz="5500" dirty="0" smtClean="0"/>
              <a:t>Fatuous love (passion + commitment)</a:t>
            </a:r>
          </a:p>
          <a:p>
            <a:pPr lvl="1" hangingPunct="0"/>
            <a:r>
              <a:rPr lang="en-US" sz="5500" dirty="0" smtClean="0"/>
              <a:t>Consummate love (all three)</a:t>
            </a:r>
          </a:p>
          <a:p>
            <a:pPr hangingPunct="0"/>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12</a:t>
            </a:fld>
            <a:endParaRPr lang="en-US"/>
          </a:p>
        </p:txBody>
      </p:sp>
    </p:spTree>
    <p:extLst>
      <p:ext uri="{BB962C8B-B14F-4D97-AF65-F5344CB8AC3E}">
        <p14:creationId xmlns:p14="http://schemas.microsoft.com/office/powerpoint/2010/main" val="3597549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Passion</a:t>
            </a:r>
            <a:r>
              <a:rPr lang="en-US" sz="1200" kern="1200" dirty="0" smtClean="0">
                <a:solidFill>
                  <a:schemeClr val="tx1"/>
                </a:solidFill>
                <a:effectLst/>
                <a:latin typeface="+mn-lt"/>
                <a:ea typeface="+mn-ea"/>
                <a:cs typeface="+mn-cs"/>
              </a:rPr>
              <a:t>: An intense emotional responses to the other person.</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Intimacy or liking</a:t>
            </a:r>
            <a:r>
              <a:rPr lang="en-US" sz="1200" kern="1200" dirty="0" smtClean="0">
                <a:solidFill>
                  <a:schemeClr val="tx1"/>
                </a:solidFill>
                <a:effectLst/>
                <a:latin typeface="+mn-lt"/>
                <a:ea typeface="+mn-ea"/>
                <a:cs typeface="+mn-cs"/>
              </a:rPr>
              <a:t>: Warmth, closeness, and sharing of self in a relationship.</a:t>
            </a:r>
          </a:p>
          <a:p>
            <a:pPr hangingPunct="0"/>
            <a:r>
              <a:rPr lang="en-US" sz="1200" kern="1200" dirty="0" smtClean="0">
                <a:solidFill>
                  <a:schemeClr val="tx1"/>
                </a:solidFill>
                <a:effectLst/>
                <a:latin typeface="+mn-lt"/>
                <a:ea typeface="+mn-ea"/>
                <a:cs typeface="+mn-cs"/>
              </a:rPr>
              <a:t> </a:t>
            </a:r>
          </a:p>
          <a:p>
            <a:pPr hangingPunct="0"/>
            <a:r>
              <a:rPr lang="en-US" sz="1200" u="sng" kern="1200" dirty="0" smtClean="0">
                <a:solidFill>
                  <a:schemeClr val="tx1"/>
                </a:solidFill>
                <a:effectLst/>
                <a:latin typeface="+mn-lt"/>
                <a:ea typeface="+mn-ea"/>
                <a:cs typeface="+mn-cs"/>
              </a:rPr>
              <a:t>Commitment</a:t>
            </a:r>
            <a:r>
              <a:rPr lang="en-US" sz="1200" u="none"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The decision to maintain the relationship.</a:t>
            </a:r>
          </a:p>
          <a:p>
            <a:pPr hangingPunct="0"/>
            <a:endParaRPr lang="en-US" sz="1200" kern="1200" dirty="0" smtClean="0">
              <a:solidFill>
                <a:schemeClr val="tx1"/>
              </a:solidFill>
              <a:effectLst/>
              <a:latin typeface="+mn-lt"/>
              <a:ea typeface="+mn-ea"/>
              <a:cs typeface="+mn-cs"/>
            </a:endParaRPr>
          </a:p>
          <a:p>
            <a:pPr lvl="0" hangingPunct="0"/>
            <a:r>
              <a:rPr lang="en-US" sz="5500" dirty="0" smtClean="0"/>
              <a:t>Combination of two types of love:</a:t>
            </a:r>
          </a:p>
          <a:p>
            <a:pPr lvl="1" hangingPunct="0"/>
            <a:r>
              <a:rPr lang="en-US" sz="5500" dirty="0" smtClean="0"/>
              <a:t>Romantic love (intimacy + passion)</a:t>
            </a:r>
          </a:p>
          <a:p>
            <a:pPr lvl="1" hangingPunct="0"/>
            <a:r>
              <a:rPr lang="en-US" sz="5500" dirty="0" smtClean="0"/>
              <a:t>Companionate love (intimacy + commitment)</a:t>
            </a:r>
          </a:p>
          <a:p>
            <a:pPr lvl="1" hangingPunct="0"/>
            <a:r>
              <a:rPr lang="en-US" sz="5500" dirty="0" smtClean="0"/>
              <a:t>Fatuous love (passion + commitment)</a:t>
            </a:r>
          </a:p>
          <a:p>
            <a:pPr lvl="1" hangingPunct="0"/>
            <a:r>
              <a:rPr lang="en-US" sz="5500" dirty="0" smtClean="0"/>
              <a:t>Consummate love (all three)</a:t>
            </a:r>
          </a:p>
          <a:p>
            <a:pPr hangingPunct="0"/>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13</a:t>
            </a:fld>
            <a:endParaRPr lang="en-US"/>
          </a:p>
        </p:txBody>
      </p:sp>
    </p:spTree>
    <p:extLst>
      <p:ext uri="{BB962C8B-B14F-4D97-AF65-F5344CB8AC3E}">
        <p14:creationId xmlns:p14="http://schemas.microsoft.com/office/powerpoint/2010/main" val="1930882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Implicit theories of love</a:t>
            </a:r>
            <a:r>
              <a:rPr lang="en-US" sz="1200" kern="1200" dirty="0" smtClean="0">
                <a:solidFill>
                  <a:schemeClr val="tx1"/>
                </a:solidFill>
                <a:effectLst/>
                <a:latin typeface="+mn-lt"/>
                <a:ea typeface="+mn-ea"/>
                <a:cs typeface="+mn-cs"/>
              </a:rPr>
              <a:t>: View it as an extremely personal experience in which people define their own ideas of love in relation to a culturally ideal standard. In implicit theories of love, the match between one’s real lover and one’s “ideal” lover is primary.</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15</a:t>
            </a:fld>
            <a:endParaRPr lang="en-US"/>
          </a:p>
        </p:txBody>
      </p:sp>
    </p:spTree>
    <p:extLst>
      <p:ext uri="{BB962C8B-B14F-4D97-AF65-F5344CB8AC3E}">
        <p14:creationId xmlns:p14="http://schemas.microsoft.com/office/powerpoint/2010/main" val="113016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Qualities people valued in their relationship</a:t>
            </a:r>
            <a:r>
              <a:rPr lang="en-US" sz="1200" kern="1200" dirty="0" smtClean="0">
                <a:solidFill>
                  <a:schemeClr val="tx1"/>
                </a:solidFill>
                <a:effectLst/>
                <a:latin typeface="+mn-lt"/>
                <a:ea typeface="+mn-ea"/>
                <a:cs typeface="+mn-cs"/>
              </a:rPr>
              <a: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hangingPunct="0"/>
            <a:r>
              <a:rPr lang="en-US" sz="1200" u="sng" kern="1200" dirty="0" smtClean="0">
                <a:solidFill>
                  <a:schemeClr val="tx1"/>
                </a:solidFill>
                <a:effectLst/>
                <a:latin typeface="+mn-lt"/>
                <a:ea typeface="+mn-ea"/>
                <a:cs typeface="+mn-cs"/>
              </a:rPr>
              <a:t>Compatibility and passion</a:t>
            </a:r>
            <a:r>
              <a:rPr lang="en-US" sz="1200" u="none" kern="1200" dirty="0" smtClean="0">
                <a:solidFill>
                  <a:schemeClr val="tx1"/>
                </a:solidFill>
                <a:effectLst/>
                <a:latin typeface="+mn-lt"/>
                <a:ea typeface="+mn-ea"/>
                <a:cs typeface="+mn-cs"/>
              </a:rPr>
              <a:t>: </a:t>
            </a:r>
          </a:p>
          <a:p>
            <a:pPr hangingPunct="0"/>
            <a:r>
              <a:rPr lang="en-US" sz="1200" u="none" kern="1200" dirty="0" smtClean="0">
                <a:solidFill>
                  <a:schemeClr val="tx1"/>
                </a:solidFill>
                <a:effectLst/>
                <a:latin typeface="+mn-lt"/>
                <a:ea typeface="+mn-ea"/>
                <a:cs typeface="+mn-cs"/>
              </a:rPr>
              <a:t>Compatibility factor </a:t>
            </a:r>
            <a:r>
              <a:rPr lang="en-US" sz="1200" kern="1200" dirty="0" smtClean="0">
                <a:solidFill>
                  <a:schemeClr val="tx1"/>
                </a:solidFill>
                <a:effectLst/>
                <a:latin typeface="+mn-lt"/>
                <a:ea typeface="+mn-ea"/>
                <a:cs typeface="+mn-cs"/>
              </a:rPr>
              <a:t>as the “warm” factor that allows for commitment over time and feelings of companionship, friendship, and respect.</a:t>
            </a:r>
          </a:p>
          <a:p>
            <a:pPr hangingPunct="0"/>
            <a:r>
              <a:rPr lang="en-US" sz="1200" u="none" kern="1200" dirty="0" smtClean="0">
                <a:solidFill>
                  <a:schemeClr val="tx1"/>
                </a:solidFill>
                <a:effectLst/>
                <a:latin typeface="+mn-lt"/>
                <a:ea typeface="+mn-ea"/>
                <a:cs typeface="+mn-cs"/>
              </a:rPr>
              <a:t>Passion factor is the “hot” factor that defines feelings of desire, romance, and sexual need (i.e., passionate love).</a:t>
            </a:r>
          </a:p>
          <a:p>
            <a:pPr hangingPunct="0"/>
            <a:r>
              <a:rPr lang="en-US" sz="1200" u="none"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16</a:t>
            </a:fld>
            <a:endParaRPr lang="en-US"/>
          </a:p>
        </p:txBody>
      </p:sp>
    </p:spTree>
    <p:extLst>
      <p:ext uri="{BB962C8B-B14F-4D97-AF65-F5344CB8AC3E}">
        <p14:creationId xmlns:p14="http://schemas.microsoft.com/office/powerpoint/2010/main" val="136614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hangingPunct="0"/>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17</a:t>
            </a:fld>
            <a:endParaRPr lang="en-US"/>
          </a:p>
        </p:txBody>
      </p:sp>
    </p:spTree>
    <p:extLst>
      <p:ext uri="{BB962C8B-B14F-4D97-AF65-F5344CB8AC3E}">
        <p14:creationId xmlns:p14="http://schemas.microsoft.com/office/powerpoint/2010/main" val="1277135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18</a:t>
            </a:fld>
            <a:endParaRPr lang="en-US"/>
          </a:p>
        </p:txBody>
      </p:sp>
    </p:spTree>
    <p:extLst>
      <p:ext uri="{BB962C8B-B14F-4D97-AF65-F5344CB8AC3E}">
        <p14:creationId xmlns:p14="http://schemas.microsoft.com/office/powerpoint/2010/main" val="399664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19</a:t>
            </a:fld>
            <a:endParaRPr lang="en-US"/>
          </a:p>
        </p:txBody>
      </p:sp>
    </p:spTree>
    <p:extLst>
      <p:ext uri="{BB962C8B-B14F-4D97-AF65-F5344CB8AC3E}">
        <p14:creationId xmlns:p14="http://schemas.microsoft.com/office/powerpoint/2010/main" val="777475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20</a:t>
            </a:fld>
            <a:endParaRPr lang="en-US"/>
          </a:p>
        </p:txBody>
      </p:sp>
    </p:spTree>
    <p:extLst>
      <p:ext uri="{BB962C8B-B14F-4D97-AF65-F5344CB8AC3E}">
        <p14:creationId xmlns:p14="http://schemas.microsoft.com/office/powerpoint/2010/main" val="2633718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a:t>
            </a:fld>
            <a:endParaRPr lang="en-US"/>
          </a:p>
        </p:txBody>
      </p:sp>
    </p:spTree>
    <p:extLst>
      <p:ext uri="{BB962C8B-B14F-4D97-AF65-F5344CB8AC3E}">
        <p14:creationId xmlns:p14="http://schemas.microsoft.com/office/powerpoint/2010/main" val="921767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21</a:t>
            </a:fld>
            <a:endParaRPr lang="en-US"/>
          </a:p>
        </p:txBody>
      </p:sp>
    </p:spTree>
    <p:extLst>
      <p:ext uri="{BB962C8B-B14F-4D97-AF65-F5344CB8AC3E}">
        <p14:creationId xmlns:p14="http://schemas.microsoft.com/office/powerpoint/2010/main" val="1379101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92861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24</a:t>
            </a:fld>
            <a:endParaRPr lang="en-US"/>
          </a:p>
        </p:txBody>
      </p:sp>
    </p:spTree>
    <p:extLst>
      <p:ext uri="{BB962C8B-B14F-4D97-AF65-F5344CB8AC3E}">
        <p14:creationId xmlns:p14="http://schemas.microsoft.com/office/powerpoint/2010/main" val="3585711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25</a:t>
            </a:fld>
            <a:endParaRPr lang="en-US"/>
          </a:p>
        </p:txBody>
      </p:sp>
    </p:spTree>
    <p:extLst>
      <p:ext uri="{BB962C8B-B14F-4D97-AF65-F5344CB8AC3E}">
        <p14:creationId xmlns:p14="http://schemas.microsoft.com/office/powerpoint/2010/main" val="2208514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26</a:t>
            </a:fld>
            <a:endParaRPr lang="en-US"/>
          </a:p>
        </p:txBody>
      </p:sp>
    </p:spTree>
    <p:extLst>
      <p:ext uri="{BB962C8B-B14F-4D97-AF65-F5344CB8AC3E}">
        <p14:creationId xmlns:p14="http://schemas.microsoft.com/office/powerpoint/2010/main" val="4047161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27</a:t>
            </a:fld>
            <a:endParaRPr lang="en-US"/>
          </a:p>
        </p:txBody>
      </p:sp>
    </p:spTree>
    <p:extLst>
      <p:ext uri="{BB962C8B-B14F-4D97-AF65-F5344CB8AC3E}">
        <p14:creationId xmlns:p14="http://schemas.microsoft.com/office/powerpoint/2010/main" val="351768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28</a:t>
            </a:fld>
            <a:endParaRPr lang="en-US"/>
          </a:p>
        </p:txBody>
      </p:sp>
    </p:spTree>
    <p:extLst>
      <p:ext uri="{BB962C8B-B14F-4D97-AF65-F5344CB8AC3E}">
        <p14:creationId xmlns:p14="http://schemas.microsoft.com/office/powerpoint/2010/main" val="3106310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endParaRPr lang="en-IN"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29</a:t>
            </a:fld>
            <a:endParaRPr lang="en-US"/>
          </a:p>
        </p:txBody>
      </p:sp>
    </p:spTree>
    <p:extLst>
      <p:ext uri="{BB962C8B-B14F-4D97-AF65-F5344CB8AC3E}">
        <p14:creationId xmlns:p14="http://schemas.microsoft.com/office/powerpoint/2010/main" val="3347963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endParaRPr lang="en-IN"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30</a:t>
            </a:fld>
            <a:endParaRPr lang="en-US"/>
          </a:p>
        </p:txBody>
      </p:sp>
    </p:spTree>
    <p:extLst>
      <p:ext uri="{BB962C8B-B14F-4D97-AF65-F5344CB8AC3E}">
        <p14:creationId xmlns:p14="http://schemas.microsoft.com/office/powerpoint/2010/main" val="4226600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31</a:t>
            </a:fld>
            <a:endParaRPr lang="en-US"/>
          </a:p>
        </p:txBody>
      </p:sp>
    </p:spTree>
    <p:extLst>
      <p:ext uri="{BB962C8B-B14F-4D97-AF65-F5344CB8AC3E}">
        <p14:creationId xmlns:p14="http://schemas.microsoft.com/office/powerpoint/2010/main" val="301913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1200" u="sng" dirty="0" smtClean="0"/>
              <a:t>Endogenous opioids</a:t>
            </a:r>
            <a:r>
              <a:rPr lang="en-US" sz="1200" u="none" dirty="0" smtClean="0"/>
              <a:t>:</a:t>
            </a:r>
            <a:r>
              <a:rPr lang="en-US" sz="1200" dirty="0" smtClean="0"/>
              <a:t> Are also involved with social affiliation and can help diminish the impact of stress.</a:t>
            </a:r>
          </a:p>
          <a:p>
            <a:pPr lvl="0" hangingPunct="0"/>
            <a:endParaRPr lang="en-US" sz="1200" dirty="0"/>
          </a:p>
        </p:txBody>
      </p:sp>
      <p:sp>
        <p:nvSpPr>
          <p:cNvPr id="4" name="Slide Number Placeholder 3"/>
          <p:cNvSpPr>
            <a:spLocks noGrp="1"/>
          </p:cNvSpPr>
          <p:nvPr>
            <p:ph type="sldNum" sz="quarter" idx="10"/>
          </p:nvPr>
        </p:nvSpPr>
        <p:spPr/>
        <p:txBody>
          <a:bodyPr/>
          <a:lstStyle/>
          <a:p>
            <a:fld id="{39974C31-EB4A-4B21-8134-CB5741A1DC5F}" type="slidenum">
              <a:rPr lang="en-US" smtClean="0"/>
              <a:t>3</a:t>
            </a:fld>
            <a:endParaRPr lang="en-US"/>
          </a:p>
        </p:txBody>
      </p:sp>
    </p:spTree>
    <p:extLst>
      <p:ext uri="{BB962C8B-B14F-4D97-AF65-F5344CB8AC3E}">
        <p14:creationId xmlns:p14="http://schemas.microsoft.com/office/powerpoint/2010/main" val="1882391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hangingPunct="0"/>
            <a:r>
              <a:rPr lang="en-US" sz="1200" u="sng" kern="1200" dirty="0" smtClean="0">
                <a:solidFill>
                  <a:schemeClr val="tx1"/>
                </a:solidFill>
                <a:effectLst/>
                <a:latin typeface="+mn-lt"/>
                <a:ea typeface="+mn-ea"/>
                <a:cs typeface="+mn-cs"/>
              </a:rPr>
              <a:t>Minding comprises</a:t>
            </a:r>
            <a:r>
              <a:rPr lang="en-US" sz="1200" u="sng" kern="1200" baseline="0" dirty="0" smtClean="0">
                <a:solidFill>
                  <a:schemeClr val="tx1"/>
                </a:solidFill>
                <a:effectLst/>
                <a:latin typeface="+mn-lt"/>
                <a:ea typeface="+mn-ea"/>
                <a:cs typeface="+mn-cs"/>
              </a:rPr>
              <a:t> file components that help enhance closeness, intimacy, caring, and commitment</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hangingPunct="0"/>
            <a:r>
              <a:rPr lang="en-US" sz="1200" kern="1200" dirty="0" smtClean="0">
                <a:solidFill>
                  <a:schemeClr val="tx1"/>
                </a:solidFill>
                <a:effectLst/>
                <a:latin typeface="+mn-lt"/>
                <a:ea typeface="+mn-ea"/>
                <a:cs typeface="+mn-cs"/>
              </a:rPr>
              <a:t>Knowing and being known</a:t>
            </a:r>
          </a:p>
          <a:p>
            <a:pPr lvl="0" hangingPunct="0"/>
            <a:r>
              <a:rPr lang="en-US" sz="1200" kern="1200" dirty="0" smtClean="0">
                <a:solidFill>
                  <a:schemeClr val="tx1"/>
                </a:solidFill>
                <a:effectLst/>
                <a:latin typeface="+mn-lt"/>
                <a:ea typeface="+mn-ea"/>
                <a:cs typeface="+mn-cs"/>
              </a:rPr>
              <a:t>Attribution</a:t>
            </a:r>
          </a:p>
          <a:p>
            <a:pPr lvl="0" hangingPunct="0"/>
            <a:r>
              <a:rPr lang="en-US" sz="1200" kern="1200" dirty="0" smtClean="0">
                <a:solidFill>
                  <a:schemeClr val="tx1"/>
                </a:solidFill>
                <a:effectLst/>
                <a:latin typeface="+mn-lt"/>
                <a:ea typeface="+mn-ea"/>
                <a:cs typeface="+mn-cs"/>
              </a:rPr>
              <a:t>Acceptance and respect</a:t>
            </a:r>
          </a:p>
          <a:p>
            <a:pPr lvl="0" hangingPunct="0"/>
            <a:r>
              <a:rPr lang="en-US" sz="1200" kern="1200" dirty="0" smtClean="0">
                <a:solidFill>
                  <a:schemeClr val="tx1"/>
                </a:solidFill>
                <a:effectLst/>
                <a:latin typeface="+mn-lt"/>
                <a:ea typeface="+mn-ea"/>
                <a:cs typeface="+mn-cs"/>
              </a:rPr>
              <a:t>Reciprocity</a:t>
            </a:r>
          </a:p>
          <a:p>
            <a:pPr lvl="0" hangingPunct="0"/>
            <a:r>
              <a:rPr lang="en-US" sz="1200" kern="1200" dirty="0" smtClean="0">
                <a:solidFill>
                  <a:schemeClr val="tx1"/>
                </a:solidFill>
                <a:effectLst/>
                <a:latin typeface="+mn-lt"/>
                <a:ea typeface="+mn-ea"/>
                <a:cs typeface="+mn-cs"/>
              </a:rPr>
              <a:t>Continuity</a:t>
            </a:r>
          </a:p>
          <a:p>
            <a:endParaRPr lang="en-IN"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32</a:t>
            </a:fld>
            <a:endParaRPr lang="en-US"/>
          </a:p>
        </p:txBody>
      </p:sp>
    </p:spTree>
    <p:extLst>
      <p:ext uri="{BB962C8B-B14F-4D97-AF65-F5344CB8AC3E}">
        <p14:creationId xmlns:p14="http://schemas.microsoft.com/office/powerpoint/2010/main" val="1339990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hangingPunct="0"/>
            <a:r>
              <a:rPr lang="en-US" sz="1200" u="sng" kern="1200" dirty="0" smtClean="0">
                <a:solidFill>
                  <a:schemeClr val="tx1"/>
                </a:solidFill>
                <a:effectLst/>
                <a:latin typeface="+mn-lt"/>
                <a:ea typeface="+mn-ea"/>
                <a:cs typeface="+mn-cs"/>
              </a:rPr>
              <a:t>Minding comprises</a:t>
            </a:r>
            <a:r>
              <a:rPr lang="en-US" sz="1200" u="sng" kern="1200" baseline="0" dirty="0" smtClean="0">
                <a:solidFill>
                  <a:schemeClr val="tx1"/>
                </a:solidFill>
                <a:effectLst/>
                <a:latin typeface="+mn-lt"/>
                <a:ea typeface="+mn-ea"/>
                <a:cs typeface="+mn-cs"/>
              </a:rPr>
              <a:t> file components that help enhance closeness, intimacy, caring, and commitment</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hangingPunct="0"/>
            <a:r>
              <a:rPr lang="en-US" sz="1200" kern="1200" dirty="0" smtClean="0">
                <a:solidFill>
                  <a:schemeClr val="tx1"/>
                </a:solidFill>
                <a:effectLst/>
                <a:latin typeface="+mn-lt"/>
                <a:ea typeface="+mn-ea"/>
                <a:cs typeface="+mn-cs"/>
              </a:rPr>
              <a:t>Knowing and being known</a:t>
            </a:r>
          </a:p>
          <a:p>
            <a:pPr lvl="0" hangingPunct="0"/>
            <a:r>
              <a:rPr lang="en-US" sz="1200" kern="1200" dirty="0" smtClean="0">
                <a:solidFill>
                  <a:schemeClr val="tx1"/>
                </a:solidFill>
                <a:effectLst/>
                <a:latin typeface="+mn-lt"/>
                <a:ea typeface="+mn-ea"/>
                <a:cs typeface="+mn-cs"/>
              </a:rPr>
              <a:t>Attribution</a:t>
            </a:r>
          </a:p>
          <a:p>
            <a:pPr lvl="0" hangingPunct="0"/>
            <a:r>
              <a:rPr lang="en-US" sz="1200" kern="1200" dirty="0" smtClean="0">
                <a:solidFill>
                  <a:schemeClr val="tx1"/>
                </a:solidFill>
                <a:effectLst/>
                <a:latin typeface="+mn-lt"/>
                <a:ea typeface="+mn-ea"/>
                <a:cs typeface="+mn-cs"/>
              </a:rPr>
              <a:t>Acceptance and respect</a:t>
            </a:r>
          </a:p>
          <a:p>
            <a:pPr lvl="0" hangingPunct="0"/>
            <a:r>
              <a:rPr lang="en-US" sz="1200" kern="1200" dirty="0" smtClean="0">
                <a:solidFill>
                  <a:schemeClr val="tx1"/>
                </a:solidFill>
                <a:effectLst/>
                <a:latin typeface="+mn-lt"/>
                <a:ea typeface="+mn-ea"/>
                <a:cs typeface="+mn-cs"/>
              </a:rPr>
              <a:t>Reciprocity</a:t>
            </a:r>
          </a:p>
          <a:p>
            <a:pPr lvl="0" hangingPunct="0"/>
            <a:r>
              <a:rPr lang="en-US" sz="1200" kern="1200" dirty="0" smtClean="0">
                <a:solidFill>
                  <a:schemeClr val="tx1"/>
                </a:solidFill>
                <a:effectLst/>
                <a:latin typeface="+mn-lt"/>
                <a:ea typeface="+mn-ea"/>
                <a:cs typeface="+mn-cs"/>
              </a:rPr>
              <a:t>Continuity</a:t>
            </a:r>
          </a:p>
          <a:p>
            <a:endParaRPr lang="en-IN"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33</a:t>
            </a:fld>
            <a:endParaRPr lang="en-US"/>
          </a:p>
        </p:txBody>
      </p:sp>
    </p:spTree>
    <p:extLst>
      <p:ext uri="{BB962C8B-B14F-4D97-AF65-F5344CB8AC3E}">
        <p14:creationId xmlns:p14="http://schemas.microsoft.com/office/powerpoint/2010/main" val="52863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34</a:t>
            </a:fld>
            <a:endParaRPr lang="en-US"/>
          </a:p>
        </p:txBody>
      </p:sp>
    </p:spTree>
    <p:extLst>
      <p:ext uri="{BB962C8B-B14F-4D97-AF65-F5344CB8AC3E}">
        <p14:creationId xmlns:p14="http://schemas.microsoft.com/office/powerpoint/2010/main" val="3440321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35</a:t>
            </a:fld>
            <a:endParaRPr lang="en-US"/>
          </a:p>
        </p:txBody>
      </p:sp>
    </p:spTree>
    <p:extLst>
      <p:ext uri="{BB962C8B-B14F-4D97-AF65-F5344CB8AC3E}">
        <p14:creationId xmlns:p14="http://schemas.microsoft.com/office/powerpoint/2010/main" val="1400829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smtClean="0"/>
              <a:t>The psychological state of “being-love”</a:t>
            </a:r>
            <a:r>
              <a:rPr lang="en-US" dirty="0" smtClean="0"/>
              <a:t>: Entails seeing one’s romantic partner as not only wonderful and extraordinary but also as essentially perfect.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lvl="0" hangingPunct="0"/>
            <a:r>
              <a:rPr lang="en-US" u="sng" dirty="0" smtClean="0"/>
              <a:t>The Michelangelo phenomenon</a:t>
            </a:r>
            <a:r>
              <a:rPr lang="en-US" dirty="0" smtClean="0"/>
              <a:t>: Close relationship partners are often active participants in each other’s personal development and goal pursuit.</a:t>
            </a:r>
          </a:p>
          <a:p>
            <a:pPr marL="0" indent="0" hangingPunct="0">
              <a:buNone/>
            </a:pPr>
            <a:r>
              <a:rPr lang="en-US"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36</a:t>
            </a:fld>
            <a:endParaRPr lang="en-US"/>
          </a:p>
        </p:txBody>
      </p:sp>
    </p:spTree>
    <p:extLst>
      <p:ext uri="{BB962C8B-B14F-4D97-AF65-F5344CB8AC3E}">
        <p14:creationId xmlns:p14="http://schemas.microsoft.com/office/powerpoint/2010/main" val="2273029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37</a:t>
            </a:fld>
            <a:endParaRPr lang="en-US"/>
          </a:p>
        </p:txBody>
      </p:sp>
    </p:spTree>
    <p:extLst>
      <p:ext uri="{BB962C8B-B14F-4D97-AF65-F5344CB8AC3E}">
        <p14:creationId xmlns:p14="http://schemas.microsoft.com/office/powerpoint/2010/main" val="20955872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974C31-EB4A-4B21-8134-CB5741A1DC5F}" type="slidenum">
              <a:rPr lang="en-US" smtClean="0"/>
              <a:t>38</a:t>
            </a:fld>
            <a:endParaRPr lang="en-US"/>
          </a:p>
        </p:txBody>
      </p:sp>
    </p:spTree>
    <p:extLst>
      <p:ext uri="{BB962C8B-B14F-4D97-AF65-F5344CB8AC3E}">
        <p14:creationId xmlns:p14="http://schemas.microsoft.com/office/powerpoint/2010/main" val="3538891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smtClean="0"/>
              <a:t>Balance theory</a:t>
            </a:r>
            <a:r>
              <a:rPr lang="en-IN" dirty="0" smtClean="0"/>
              <a:t>:</a:t>
            </a:r>
            <a:r>
              <a:rPr lang="en-IN" baseline="0" dirty="0" smtClean="0"/>
              <a:t> </a:t>
            </a:r>
            <a:r>
              <a:rPr lang="en-US" sz="1200" kern="1200" dirty="0" smtClean="0">
                <a:solidFill>
                  <a:schemeClr val="tx1"/>
                </a:solidFill>
                <a:effectLst/>
                <a:latin typeface="+mn-lt"/>
                <a:ea typeface="+mn-ea"/>
                <a:cs typeface="+mn-cs"/>
              </a:rPr>
              <a:t>Assumes that it is not the presence of negative emotions or behaviors that is important for stability, but how they are regulated.</a:t>
            </a:r>
          </a:p>
          <a:p>
            <a:endParaRPr lang="en-IN" sz="1200" kern="1200" dirty="0" smtClean="0">
              <a:solidFill>
                <a:schemeClr val="tx1"/>
              </a:solidFill>
              <a:effectLst/>
              <a:latin typeface="+mn-lt"/>
              <a:ea typeface="+mn-ea"/>
              <a:cs typeface="+mn-cs"/>
            </a:endParaRPr>
          </a:p>
          <a:p>
            <a:r>
              <a:rPr lang="en-IN" sz="1200" u="sng" kern="1200" dirty="0" smtClean="0">
                <a:solidFill>
                  <a:schemeClr val="tx1"/>
                </a:solidFill>
                <a:effectLst/>
                <a:latin typeface="+mn-lt"/>
                <a:ea typeface="+mn-ea"/>
                <a:cs typeface="+mn-cs"/>
              </a:rPr>
              <a:t>Social exchange theory</a:t>
            </a:r>
            <a:r>
              <a:rPr lang="en-IN"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Assumes that relationships are an exchange of rewards and costs. These are often called </a:t>
            </a:r>
            <a:r>
              <a:rPr lang="en-US" sz="1200" i="1" kern="1200" dirty="0" smtClean="0">
                <a:solidFill>
                  <a:schemeClr val="tx1"/>
                </a:solidFill>
                <a:effectLst/>
                <a:latin typeface="+mn-lt"/>
                <a:ea typeface="+mn-ea"/>
                <a:cs typeface="+mn-cs"/>
              </a:rPr>
              <a:t>bank account</a:t>
            </a:r>
            <a:r>
              <a:rPr lang="en-US" sz="1200" kern="1200" dirty="0" smtClean="0">
                <a:solidFill>
                  <a:schemeClr val="tx1"/>
                </a:solidFill>
                <a:effectLst/>
                <a:latin typeface="+mn-lt"/>
                <a:ea typeface="+mn-ea"/>
                <a:cs typeface="+mn-cs"/>
              </a:rPr>
              <a:t> theories and consider satisfaction the result of a cost-benefit analysis that evaluates the ratio of positive interactions to negative interactions.</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39</a:t>
            </a:fld>
            <a:endParaRPr lang="en-US"/>
          </a:p>
        </p:txBody>
      </p:sp>
    </p:spTree>
    <p:extLst>
      <p:ext uri="{BB962C8B-B14F-4D97-AF65-F5344CB8AC3E}">
        <p14:creationId xmlns:p14="http://schemas.microsoft.com/office/powerpoint/2010/main" val="3784515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40</a:t>
            </a:fld>
            <a:endParaRPr lang="en-US"/>
          </a:p>
        </p:txBody>
      </p:sp>
    </p:spTree>
    <p:extLst>
      <p:ext uri="{BB962C8B-B14F-4D97-AF65-F5344CB8AC3E}">
        <p14:creationId xmlns:p14="http://schemas.microsoft.com/office/powerpoint/2010/main" val="905695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41</a:t>
            </a:fld>
            <a:endParaRPr lang="en-US"/>
          </a:p>
        </p:txBody>
      </p:sp>
    </p:spTree>
    <p:extLst>
      <p:ext uri="{BB962C8B-B14F-4D97-AF65-F5344CB8AC3E}">
        <p14:creationId xmlns:p14="http://schemas.microsoft.com/office/powerpoint/2010/main" val="273430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4</a:t>
            </a:fld>
            <a:endParaRPr lang="en-US"/>
          </a:p>
        </p:txBody>
      </p:sp>
    </p:spTree>
    <p:extLst>
      <p:ext uri="{BB962C8B-B14F-4D97-AF65-F5344CB8AC3E}">
        <p14:creationId xmlns:p14="http://schemas.microsoft.com/office/powerpoint/2010/main" val="1019629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45</a:t>
            </a:fld>
            <a:endParaRPr lang="en-US"/>
          </a:p>
        </p:txBody>
      </p:sp>
    </p:spTree>
    <p:extLst>
      <p:ext uri="{BB962C8B-B14F-4D97-AF65-F5344CB8AC3E}">
        <p14:creationId xmlns:p14="http://schemas.microsoft.com/office/powerpoint/2010/main" val="4050093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46</a:t>
            </a:fld>
            <a:endParaRPr lang="en-US"/>
          </a:p>
        </p:txBody>
      </p:sp>
    </p:spTree>
    <p:extLst>
      <p:ext uri="{BB962C8B-B14F-4D97-AF65-F5344CB8AC3E}">
        <p14:creationId xmlns:p14="http://schemas.microsoft.com/office/powerpoint/2010/main" val="1031441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Authoritative parenting style</a:t>
            </a:r>
            <a:r>
              <a:rPr lang="en-US" sz="1200" kern="1200" dirty="0" smtClean="0">
                <a:solidFill>
                  <a:schemeClr val="tx1"/>
                </a:solidFill>
                <a:effectLst/>
                <a:latin typeface="+mn-lt"/>
                <a:ea typeface="+mn-ea"/>
                <a:cs typeface="+mn-cs"/>
              </a:rPr>
              <a:t>: Reasonable rules, high demands, high communication, high warmth and support.</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47</a:t>
            </a:fld>
            <a:endParaRPr lang="en-US"/>
          </a:p>
        </p:txBody>
      </p:sp>
    </p:spTree>
    <p:extLst>
      <p:ext uri="{BB962C8B-B14F-4D97-AF65-F5344CB8AC3E}">
        <p14:creationId xmlns:p14="http://schemas.microsoft.com/office/powerpoint/2010/main" val="4160136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Authoritative parenting style</a:t>
            </a:r>
            <a:r>
              <a:rPr lang="en-US" sz="1200" kern="1200" dirty="0" smtClean="0">
                <a:solidFill>
                  <a:schemeClr val="tx1"/>
                </a:solidFill>
                <a:effectLst/>
                <a:latin typeface="+mn-lt"/>
                <a:ea typeface="+mn-ea"/>
                <a:cs typeface="+mn-cs"/>
              </a:rPr>
              <a:t>: Reasonable rules, high demands, high communication, high warmth and support.</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48</a:t>
            </a:fld>
            <a:endParaRPr lang="en-US"/>
          </a:p>
        </p:txBody>
      </p:sp>
    </p:spTree>
    <p:extLst>
      <p:ext uri="{BB962C8B-B14F-4D97-AF65-F5344CB8AC3E}">
        <p14:creationId xmlns:p14="http://schemas.microsoft.com/office/powerpoint/2010/main" val="33216470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50</a:t>
            </a:fld>
            <a:endParaRPr lang="en-US"/>
          </a:p>
        </p:txBody>
      </p:sp>
    </p:spTree>
    <p:extLst>
      <p:ext uri="{BB962C8B-B14F-4D97-AF65-F5344CB8AC3E}">
        <p14:creationId xmlns:p14="http://schemas.microsoft.com/office/powerpoint/2010/main" val="3740103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hangingPunct="0"/>
            <a:r>
              <a:rPr lang="en-US" sz="1200" u="sng" kern="1200" dirty="0" smtClean="0">
                <a:solidFill>
                  <a:schemeClr val="tx1"/>
                </a:solidFill>
                <a:effectLst/>
                <a:latin typeface="+mn-lt"/>
                <a:ea typeface="+mn-ea"/>
                <a:cs typeface="+mn-cs"/>
              </a:rPr>
              <a:t>Four-step pattern particularly destructive to relationships</a:t>
            </a:r>
            <a:r>
              <a:rPr lang="en-US" sz="1200" kern="1200" dirty="0" smtClean="0">
                <a:solidFill>
                  <a:schemeClr val="tx1"/>
                </a:solidFill>
                <a:effectLst/>
                <a:latin typeface="+mn-lt"/>
                <a:ea typeface="+mn-ea"/>
                <a:cs typeface="+mn-cs"/>
              </a:rPr>
              <a:t>:</a:t>
            </a:r>
          </a:p>
          <a:p>
            <a:pPr lvl="0" hangingPunct="0"/>
            <a:r>
              <a:rPr lang="en-US" sz="1200" kern="1200" dirty="0" smtClean="0">
                <a:solidFill>
                  <a:schemeClr val="tx1"/>
                </a:solidFill>
                <a:effectLst/>
                <a:latin typeface="+mn-lt"/>
                <a:ea typeface="+mn-ea"/>
                <a:cs typeface="+mn-cs"/>
              </a:rPr>
              <a:t>Criticism and complaining </a:t>
            </a:r>
          </a:p>
          <a:p>
            <a:pPr lvl="0" hangingPunct="0"/>
            <a:r>
              <a:rPr lang="en-US" sz="1200" kern="1200" dirty="0" smtClean="0">
                <a:solidFill>
                  <a:schemeClr val="tx1"/>
                </a:solidFill>
                <a:effectLst/>
                <a:latin typeface="+mn-lt"/>
                <a:ea typeface="+mn-ea"/>
                <a:cs typeface="+mn-cs"/>
              </a:rPr>
              <a:t>A sense of contempt </a:t>
            </a:r>
          </a:p>
          <a:p>
            <a:pPr lvl="0" hangingPunct="0"/>
            <a:r>
              <a:rPr lang="en-US" sz="1200" kern="1200" dirty="0" smtClean="0">
                <a:solidFill>
                  <a:schemeClr val="tx1"/>
                </a:solidFill>
                <a:effectLst/>
                <a:latin typeface="+mn-lt"/>
                <a:ea typeface="+mn-ea"/>
                <a:cs typeface="+mn-cs"/>
              </a:rPr>
              <a:t>Defensiveness </a:t>
            </a:r>
          </a:p>
          <a:p>
            <a:pPr lvl="0" hangingPunct="0"/>
            <a:r>
              <a:rPr lang="en-US" sz="1200" kern="1200" dirty="0" smtClean="0">
                <a:solidFill>
                  <a:schemeClr val="tx1"/>
                </a:solidFill>
                <a:effectLst/>
                <a:latin typeface="+mn-lt"/>
                <a:ea typeface="+mn-ea"/>
                <a:cs typeface="+mn-cs"/>
              </a:rPr>
              <a:t>Withdrawal</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51</a:t>
            </a:fld>
            <a:endParaRPr lang="en-US"/>
          </a:p>
        </p:txBody>
      </p:sp>
    </p:spTree>
    <p:extLst>
      <p:ext uri="{BB962C8B-B14F-4D97-AF65-F5344CB8AC3E}">
        <p14:creationId xmlns:p14="http://schemas.microsoft.com/office/powerpoint/2010/main" val="1005752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relationship undermining behaviors are definitely listed in the chapter, however the relationship enhancing  behaviors are not. Question of whether or not they should be left in, or whether this slide should be reformatted.</a:t>
            </a:r>
          </a:p>
        </p:txBody>
      </p:sp>
    </p:spTree>
    <p:extLst>
      <p:ext uri="{BB962C8B-B14F-4D97-AF65-F5344CB8AC3E}">
        <p14:creationId xmlns:p14="http://schemas.microsoft.com/office/powerpoint/2010/main" val="10397235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hangingPunct="0"/>
            <a:r>
              <a:rPr lang="en-US" sz="1200" u="sng" kern="1200" dirty="0" smtClean="0">
                <a:solidFill>
                  <a:schemeClr val="tx1"/>
                </a:solidFill>
                <a:effectLst/>
                <a:latin typeface="+mn-lt"/>
                <a:ea typeface="+mn-ea"/>
                <a:cs typeface="+mn-cs"/>
              </a:rPr>
              <a:t>The Seven Principles for Making Marriage Work</a:t>
            </a:r>
          </a:p>
          <a:p>
            <a:pPr lvl="0" hangingPunct="0"/>
            <a:r>
              <a:rPr lang="en-US" sz="1200" kern="1200" dirty="0" smtClean="0">
                <a:solidFill>
                  <a:schemeClr val="tx1"/>
                </a:solidFill>
                <a:effectLst/>
                <a:latin typeface="+mn-lt"/>
                <a:ea typeface="+mn-ea"/>
                <a:cs typeface="+mn-cs"/>
              </a:rPr>
              <a:t>Enhance your love maps</a:t>
            </a:r>
          </a:p>
          <a:p>
            <a:pPr lvl="0" hangingPunct="0"/>
            <a:r>
              <a:rPr lang="en-US" sz="1200" kern="1200" dirty="0" smtClean="0">
                <a:solidFill>
                  <a:schemeClr val="tx1"/>
                </a:solidFill>
                <a:effectLst/>
                <a:latin typeface="+mn-lt"/>
                <a:ea typeface="+mn-ea"/>
                <a:cs typeface="+mn-cs"/>
              </a:rPr>
              <a:t>Nurture your fondness and admiration</a:t>
            </a:r>
          </a:p>
          <a:p>
            <a:pPr lvl="0" hangingPunct="0"/>
            <a:r>
              <a:rPr lang="en-US" sz="1200" kern="1200" dirty="0" smtClean="0">
                <a:solidFill>
                  <a:schemeClr val="tx1"/>
                </a:solidFill>
                <a:effectLst/>
                <a:latin typeface="+mn-lt"/>
                <a:ea typeface="+mn-ea"/>
                <a:cs typeface="+mn-cs"/>
              </a:rPr>
              <a:t>Turn toward each other instead of away</a:t>
            </a:r>
          </a:p>
          <a:p>
            <a:pPr lvl="0" hangingPunct="0"/>
            <a:r>
              <a:rPr lang="en-US" sz="1200" kern="1200" dirty="0" smtClean="0">
                <a:solidFill>
                  <a:schemeClr val="tx1"/>
                </a:solidFill>
                <a:effectLst/>
                <a:latin typeface="+mn-lt"/>
                <a:ea typeface="+mn-ea"/>
                <a:cs typeface="+mn-cs"/>
              </a:rPr>
              <a:t>Let your partner influence you</a:t>
            </a:r>
          </a:p>
          <a:p>
            <a:pPr lvl="0" hangingPunct="0"/>
            <a:r>
              <a:rPr lang="en-US" sz="1200" kern="1200" dirty="0" smtClean="0">
                <a:solidFill>
                  <a:schemeClr val="tx1"/>
                </a:solidFill>
                <a:effectLst/>
                <a:latin typeface="+mn-lt"/>
                <a:ea typeface="+mn-ea"/>
                <a:cs typeface="+mn-cs"/>
              </a:rPr>
              <a:t>Solve your solvable problems</a:t>
            </a:r>
          </a:p>
          <a:p>
            <a:pPr lvl="0" hangingPunct="0"/>
            <a:r>
              <a:rPr lang="en-US" sz="1200" kern="1200" dirty="0" smtClean="0">
                <a:solidFill>
                  <a:schemeClr val="tx1"/>
                </a:solidFill>
                <a:effectLst/>
                <a:latin typeface="+mn-lt"/>
                <a:ea typeface="+mn-ea"/>
                <a:cs typeface="+mn-cs"/>
              </a:rPr>
              <a:t>Overcome gridlock and move toward dialogue</a:t>
            </a:r>
          </a:p>
          <a:p>
            <a:pPr lvl="0" hangingPunct="0"/>
            <a:r>
              <a:rPr lang="en-US" sz="1200" kern="1200" dirty="0" smtClean="0">
                <a:solidFill>
                  <a:schemeClr val="tx1"/>
                </a:solidFill>
                <a:effectLst/>
                <a:latin typeface="+mn-lt"/>
                <a:ea typeface="+mn-ea"/>
                <a:cs typeface="+mn-cs"/>
              </a:rPr>
              <a:t>Create shared meaning</a:t>
            </a:r>
          </a:p>
        </p:txBody>
      </p:sp>
      <p:sp>
        <p:nvSpPr>
          <p:cNvPr id="4" name="Slide Number Placeholder 3"/>
          <p:cNvSpPr>
            <a:spLocks noGrp="1"/>
          </p:cNvSpPr>
          <p:nvPr>
            <p:ph type="sldNum" sz="quarter" idx="10"/>
          </p:nvPr>
        </p:nvSpPr>
        <p:spPr/>
        <p:txBody>
          <a:bodyPr/>
          <a:lstStyle/>
          <a:p>
            <a:fld id="{39974C31-EB4A-4B21-8134-CB5741A1DC5F}" type="slidenum">
              <a:rPr lang="en-US" smtClean="0"/>
              <a:t>57</a:t>
            </a:fld>
            <a:endParaRPr lang="en-US"/>
          </a:p>
        </p:txBody>
      </p:sp>
    </p:spTree>
    <p:extLst>
      <p:ext uri="{BB962C8B-B14F-4D97-AF65-F5344CB8AC3E}">
        <p14:creationId xmlns:p14="http://schemas.microsoft.com/office/powerpoint/2010/main" val="2260360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hangingPunct="0"/>
            <a:r>
              <a:rPr lang="en-US" sz="1200" u="sng" kern="1200" dirty="0" smtClean="0">
                <a:solidFill>
                  <a:schemeClr val="tx1"/>
                </a:solidFill>
                <a:effectLst/>
                <a:latin typeface="+mn-lt"/>
                <a:ea typeface="+mn-ea"/>
                <a:cs typeface="+mn-cs"/>
              </a:rPr>
              <a:t>The Seven Principles for Making Marriage Work</a:t>
            </a:r>
          </a:p>
          <a:p>
            <a:pPr lvl="0" hangingPunct="0"/>
            <a:r>
              <a:rPr lang="en-US" sz="1200" kern="1200" dirty="0" smtClean="0">
                <a:solidFill>
                  <a:schemeClr val="tx1"/>
                </a:solidFill>
                <a:effectLst/>
                <a:latin typeface="+mn-lt"/>
                <a:ea typeface="+mn-ea"/>
                <a:cs typeface="+mn-cs"/>
              </a:rPr>
              <a:t>Enhance your love maps</a:t>
            </a:r>
          </a:p>
          <a:p>
            <a:pPr lvl="0" hangingPunct="0"/>
            <a:r>
              <a:rPr lang="en-US" sz="1200" kern="1200" dirty="0" smtClean="0">
                <a:solidFill>
                  <a:schemeClr val="tx1"/>
                </a:solidFill>
                <a:effectLst/>
                <a:latin typeface="+mn-lt"/>
                <a:ea typeface="+mn-ea"/>
                <a:cs typeface="+mn-cs"/>
              </a:rPr>
              <a:t>Nurture your fondness and admiration</a:t>
            </a:r>
          </a:p>
          <a:p>
            <a:pPr lvl="0" hangingPunct="0"/>
            <a:r>
              <a:rPr lang="en-US" sz="1200" kern="1200" dirty="0" smtClean="0">
                <a:solidFill>
                  <a:schemeClr val="tx1"/>
                </a:solidFill>
                <a:effectLst/>
                <a:latin typeface="+mn-lt"/>
                <a:ea typeface="+mn-ea"/>
                <a:cs typeface="+mn-cs"/>
              </a:rPr>
              <a:t>Turn toward each other instead of away</a:t>
            </a:r>
          </a:p>
          <a:p>
            <a:pPr lvl="0" hangingPunct="0"/>
            <a:r>
              <a:rPr lang="en-US" sz="1200" kern="1200" dirty="0" smtClean="0">
                <a:solidFill>
                  <a:schemeClr val="tx1"/>
                </a:solidFill>
                <a:effectLst/>
                <a:latin typeface="+mn-lt"/>
                <a:ea typeface="+mn-ea"/>
                <a:cs typeface="+mn-cs"/>
              </a:rPr>
              <a:t>Let your partner influence you</a:t>
            </a:r>
          </a:p>
          <a:p>
            <a:pPr lvl="0" hangingPunct="0"/>
            <a:r>
              <a:rPr lang="en-US" sz="1200" kern="1200" dirty="0" smtClean="0">
                <a:solidFill>
                  <a:schemeClr val="tx1"/>
                </a:solidFill>
                <a:effectLst/>
                <a:latin typeface="+mn-lt"/>
                <a:ea typeface="+mn-ea"/>
                <a:cs typeface="+mn-cs"/>
              </a:rPr>
              <a:t>Solve your solvable problems</a:t>
            </a:r>
          </a:p>
          <a:p>
            <a:pPr lvl="0" hangingPunct="0"/>
            <a:r>
              <a:rPr lang="en-US" sz="1200" kern="1200" dirty="0" smtClean="0">
                <a:solidFill>
                  <a:schemeClr val="tx1"/>
                </a:solidFill>
                <a:effectLst/>
                <a:latin typeface="+mn-lt"/>
                <a:ea typeface="+mn-ea"/>
                <a:cs typeface="+mn-cs"/>
              </a:rPr>
              <a:t>Overcome gridlock and move toward dialogue</a:t>
            </a:r>
          </a:p>
          <a:p>
            <a:pPr lvl="0" hangingPunct="0"/>
            <a:r>
              <a:rPr lang="en-US" sz="1200" kern="1200" dirty="0" smtClean="0">
                <a:solidFill>
                  <a:schemeClr val="tx1"/>
                </a:solidFill>
                <a:effectLst/>
                <a:latin typeface="+mn-lt"/>
                <a:ea typeface="+mn-ea"/>
                <a:cs typeface="+mn-cs"/>
              </a:rPr>
              <a:t>Create shared meaning</a:t>
            </a:r>
          </a:p>
        </p:txBody>
      </p:sp>
      <p:sp>
        <p:nvSpPr>
          <p:cNvPr id="4" name="Slide Number Placeholder 3"/>
          <p:cNvSpPr>
            <a:spLocks noGrp="1"/>
          </p:cNvSpPr>
          <p:nvPr>
            <p:ph type="sldNum" sz="quarter" idx="10"/>
          </p:nvPr>
        </p:nvSpPr>
        <p:spPr/>
        <p:txBody>
          <a:bodyPr/>
          <a:lstStyle/>
          <a:p>
            <a:fld id="{39974C31-EB4A-4B21-8134-CB5741A1DC5F}" type="slidenum">
              <a:rPr lang="en-US" smtClean="0"/>
              <a:t>58</a:t>
            </a:fld>
            <a:endParaRPr lang="en-US"/>
          </a:p>
        </p:txBody>
      </p:sp>
    </p:spTree>
    <p:extLst>
      <p:ext uri="{BB962C8B-B14F-4D97-AF65-F5344CB8AC3E}">
        <p14:creationId xmlns:p14="http://schemas.microsoft.com/office/powerpoint/2010/main" val="422708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974C31-EB4A-4B21-8134-CB5741A1DC5F}" type="slidenum">
              <a:rPr lang="en-US" smtClean="0"/>
              <a:t>5</a:t>
            </a:fld>
            <a:endParaRPr lang="en-US"/>
          </a:p>
        </p:txBody>
      </p:sp>
    </p:spTree>
    <p:extLst>
      <p:ext uri="{BB962C8B-B14F-4D97-AF65-F5344CB8AC3E}">
        <p14:creationId xmlns:p14="http://schemas.microsoft.com/office/powerpoint/2010/main" val="221599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kern="1200" dirty="0" smtClean="0">
                <a:solidFill>
                  <a:schemeClr val="tx1"/>
                </a:solidFill>
                <a:effectLst/>
                <a:latin typeface="+mn-lt"/>
                <a:ea typeface="+mn-ea"/>
                <a:cs typeface="+mn-cs"/>
              </a:rPr>
              <a:t>Michael Barnes and Robert Sternberg (1997) grouped perspectives on love into explicit and implicit theories.</a:t>
            </a:r>
          </a:p>
          <a:p>
            <a:pPr hangingPunct="0"/>
            <a:r>
              <a:rPr lang="en-US" sz="1200" kern="1200" dirty="0" smtClean="0">
                <a:solidFill>
                  <a:schemeClr val="tx1"/>
                </a:solidFill>
                <a:effectLst/>
                <a:latin typeface="+mn-lt"/>
                <a:ea typeface="+mn-ea"/>
                <a:cs typeface="+mn-cs"/>
              </a:rPr>
              <a:t> </a:t>
            </a:r>
          </a:p>
          <a:p>
            <a:pPr lvl="0" hangingPunct="0"/>
            <a:endParaRPr lang="en-IN" u="none" dirty="0" smtClean="0"/>
          </a:p>
        </p:txBody>
      </p:sp>
      <p:sp>
        <p:nvSpPr>
          <p:cNvPr id="4" name="Slide Number Placeholder 3"/>
          <p:cNvSpPr>
            <a:spLocks noGrp="1"/>
          </p:cNvSpPr>
          <p:nvPr>
            <p:ph type="sldNum" sz="quarter" idx="10"/>
          </p:nvPr>
        </p:nvSpPr>
        <p:spPr/>
        <p:txBody>
          <a:bodyPr/>
          <a:lstStyle/>
          <a:p>
            <a:fld id="{39974C31-EB4A-4B21-8134-CB5741A1DC5F}" type="slidenum">
              <a:rPr lang="en-US" smtClean="0"/>
              <a:t>6</a:t>
            </a:fld>
            <a:endParaRPr lang="en-US"/>
          </a:p>
        </p:txBody>
      </p:sp>
    </p:spTree>
    <p:extLst>
      <p:ext uri="{BB962C8B-B14F-4D97-AF65-F5344CB8AC3E}">
        <p14:creationId xmlns:p14="http://schemas.microsoft.com/office/powerpoint/2010/main" val="4225665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Passionate love</a:t>
            </a:r>
            <a:r>
              <a:rPr lang="en-US" sz="1200" u="none"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 intense longing for one’s beloved, which can be experienced in a joyful emotional union and sexual fulfillment--or in the terrible despair of rejection.</a:t>
            </a:r>
          </a:p>
          <a:p>
            <a:pPr hangingPunct="0"/>
            <a:endParaRPr lang="en-US" sz="1200" kern="1200" dirty="0" smtClean="0">
              <a:solidFill>
                <a:schemeClr val="tx1"/>
              </a:solidFill>
              <a:effectLst/>
              <a:latin typeface="+mn-lt"/>
              <a:ea typeface="+mn-ea"/>
              <a:cs typeface="+mn-cs"/>
            </a:endParaRPr>
          </a:p>
          <a:p>
            <a:pPr hangingPunct="0"/>
            <a:r>
              <a:rPr lang="en-US" sz="1200" b="0" u="sng" kern="1200" dirty="0" smtClean="0">
                <a:solidFill>
                  <a:schemeClr val="tx1"/>
                </a:solidFill>
                <a:effectLst/>
                <a:latin typeface="+mn-lt"/>
                <a:ea typeface="+mn-ea"/>
                <a:cs typeface="+mn-cs"/>
              </a:rPr>
              <a:t>Companionate love</a:t>
            </a:r>
            <a:r>
              <a:rPr lang="en-US" sz="1200" b="0" u="none" kern="1200" dirty="0" smtClean="0">
                <a:solidFill>
                  <a:schemeClr val="tx1"/>
                </a:solidFill>
                <a:effectLst/>
                <a:latin typeface="+mn-lt"/>
                <a:ea typeface="+mn-ea"/>
                <a:cs typeface="+mn-cs"/>
              </a:rPr>
              <a:t>:</a:t>
            </a:r>
            <a:r>
              <a:rPr lang="en-US" sz="1200" b="0" u="none"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quieter form of love associated with affection, companionship, friendship, and long-term commitment to relationships.</a:t>
            </a:r>
          </a:p>
          <a:p>
            <a:pPr hangingPunct="0"/>
            <a:endParaRPr lang="en-US"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7</a:t>
            </a:fld>
            <a:endParaRPr lang="en-US"/>
          </a:p>
        </p:txBody>
      </p:sp>
    </p:spTree>
    <p:extLst>
      <p:ext uri="{BB962C8B-B14F-4D97-AF65-F5344CB8AC3E}">
        <p14:creationId xmlns:p14="http://schemas.microsoft.com/office/powerpoint/2010/main" val="4127343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Passionate love</a:t>
            </a:r>
            <a:r>
              <a:rPr lang="en-US" sz="1200" u="none"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 intense longing for one’s beloved, which can be experienced in a joyful emotional union and sexual fulfillment--or in the terrible despair of rejection.</a:t>
            </a:r>
          </a:p>
          <a:p>
            <a:pPr hangingPunct="0"/>
            <a:endParaRPr lang="en-US" sz="1200" kern="1200" dirty="0" smtClean="0">
              <a:solidFill>
                <a:schemeClr val="tx1"/>
              </a:solidFill>
              <a:effectLst/>
              <a:latin typeface="+mn-lt"/>
              <a:ea typeface="+mn-ea"/>
              <a:cs typeface="+mn-cs"/>
            </a:endParaRPr>
          </a:p>
          <a:p>
            <a:pPr hangingPunct="0"/>
            <a:r>
              <a:rPr lang="en-US" sz="1200" b="0" u="sng" kern="1200" dirty="0" smtClean="0">
                <a:solidFill>
                  <a:schemeClr val="tx1"/>
                </a:solidFill>
                <a:effectLst/>
                <a:latin typeface="+mn-lt"/>
                <a:ea typeface="+mn-ea"/>
                <a:cs typeface="+mn-cs"/>
              </a:rPr>
              <a:t>Companionate love</a:t>
            </a:r>
            <a:r>
              <a:rPr lang="en-US" sz="1200" b="0" u="none" kern="1200" dirty="0" smtClean="0">
                <a:solidFill>
                  <a:schemeClr val="tx1"/>
                </a:solidFill>
                <a:effectLst/>
                <a:latin typeface="+mn-lt"/>
                <a:ea typeface="+mn-ea"/>
                <a:cs typeface="+mn-cs"/>
              </a:rPr>
              <a:t>:</a:t>
            </a:r>
            <a:r>
              <a:rPr lang="en-US" sz="1200" b="0" u="none"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quieter form of love associated with affection, companionship, friendship, and long-term commitment to relationships.</a:t>
            </a:r>
          </a:p>
          <a:p>
            <a:pPr hangingPunct="0"/>
            <a:endParaRPr lang="en-US"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8</a:t>
            </a:fld>
            <a:endParaRPr lang="en-US"/>
          </a:p>
        </p:txBody>
      </p:sp>
    </p:spTree>
    <p:extLst>
      <p:ext uri="{BB962C8B-B14F-4D97-AF65-F5344CB8AC3E}">
        <p14:creationId xmlns:p14="http://schemas.microsoft.com/office/powerpoint/2010/main" val="3657575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u="sng" kern="1200" dirty="0" smtClean="0">
                <a:solidFill>
                  <a:schemeClr val="tx1"/>
                </a:solidFill>
                <a:effectLst/>
                <a:latin typeface="+mn-lt"/>
                <a:ea typeface="+mn-ea"/>
                <a:cs typeface="+mn-cs"/>
              </a:rPr>
              <a:t>Passionate love</a:t>
            </a:r>
            <a:r>
              <a:rPr lang="en-US" sz="1200" u="none"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 intense longing for one’s beloved, which can be experienced in a joyful emotional union and sexual fulfillment--or in the terrible despair of rejection.</a:t>
            </a:r>
          </a:p>
          <a:p>
            <a:pPr hangingPunct="0"/>
            <a:endParaRPr lang="en-US" sz="1200" kern="1200" dirty="0" smtClean="0">
              <a:solidFill>
                <a:schemeClr val="tx1"/>
              </a:solidFill>
              <a:effectLst/>
              <a:latin typeface="+mn-lt"/>
              <a:ea typeface="+mn-ea"/>
              <a:cs typeface="+mn-cs"/>
            </a:endParaRPr>
          </a:p>
          <a:p>
            <a:pPr hangingPunct="0"/>
            <a:r>
              <a:rPr lang="en-US" sz="1200" b="0" u="sng" kern="1200" dirty="0" smtClean="0">
                <a:solidFill>
                  <a:schemeClr val="tx1"/>
                </a:solidFill>
                <a:effectLst/>
                <a:latin typeface="+mn-lt"/>
                <a:ea typeface="+mn-ea"/>
                <a:cs typeface="+mn-cs"/>
              </a:rPr>
              <a:t>Companionate love</a:t>
            </a:r>
            <a:r>
              <a:rPr lang="en-US" sz="1200" b="0" u="none" kern="1200" dirty="0" smtClean="0">
                <a:solidFill>
                  <a:schemeClr val="tx1"/>
                </a:solidFill>
                <a:effectLst/>
                <a:latin typeface="+mn-lt"/>
                <a:ea typeface="+mn-ea"/>
                <a:cs typeface="+mn-cs"/>
              </a:rPr>
              <a:t>:</a:t>
            </a:r>
            <a:r>
              <a:rPr lang="en-US" sz="1200" b="0" u="none"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quieter form of love associated with affection, companionship, friendship, and long-term commitment to relationships.</a:t>
            </a:r>
          </a:p>
          <a:p>
            <a:pPr hangingPunct="0"/>
            <a:endParaRPr lang="en-US" sz="1200" kern="1200" dirty="0" smtClean="0">
              <a:solidFill>
                <a:schemeClr val="tx1"/>
              </a:solidFill>
              <a:effectLst/>
              <a:latin typeface="+mn-lt"/>
              <a:ea typeface="+mn-ea"/>
              <a:cs typeface="+mn-cs"/>
            </a:endParaRPr>
          </a:p>
          <a:p>
            <a:pPr hangingPunct="0"/>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9</a:t>
            </a:fld>
            <a:endParaRPr lang="en-US"/>
          </a:p>
        </p:txBody>
      </p:sp>
    </p:spTree>
    <p:extLst>
      <p:ext uri="{BB962C8B-B14F-4D97-AF65-F5344CB8AC3E}">
        <p14:creationId xmlns:p14="http://schemas.microsoft.com/office/powerpoint/2010/main" val="234542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C10F0019-B774-4815-887F-D392F44A24CD}" type="datetimeFigureOut">
              <a:rPr lang="en-US" smtClean="0"/>
              <a:t>2/10/2020</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B6F15528-21DE-4FAA-801E-634DDDAF4B2B}" type="slidenum">
              <a:rPr lang="en-US" smtClean="0"/>
              <a:pPr/>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646730042"/>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0F0019-B774-4815-887F-D392F44A24CD}" type="datetimeFigureOut">
              <a:rPr lang="en-US" smtClean="0"/>
              <a:t>2/10/2020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664164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0F0019-B774-4815-887F-D392F44A24CD}" type="datetimeFigureOut">
              <a:rPr lang="en-US" smtClean="0"/>
              <a:t>2/10/2020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841307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lang="en-US" sz="1050" smtClean="0">
                <a:effectLst/>
              </a:defRPr>
            </a:lvl1p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429000"/>
            <a:ext cx="6400800" cy="22098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quarter" idx="13"/>
          </p:nvPr>
        </p:nvSpPr>
        <p:spPr>
          <a:xfrm>
            <a:off x="1371600" y="1143000"/>
            <a:ext cx="6400800" cy="2025650"/>
          </a:xfrm>
        </p:spPr>
        <p:txBody>
          <a:bodyPr anchor="b"/>
          <a:lstStyle>
            <a:lvl1pPr marL="0" indent="0" algn="ctr">
              <a:buNone/>
              <a:defRPr sz="4400" b="1">
                <a:solidFill>
                  <a:srgbClr val="1F497D"/>
                </a:solidFill>
              </a:defRPr>
            </a:lvl1pPr>
            <a:lvl2pPr marL="457200" indent="0">
              <a:buNone/>
              <a:defRPr/>
            </a:lvl2pPr>
          </a:lstStyle>
          <a:p>
            <a:pPr lvl="0"/>
            <a:r>
              <a:rPr lang="en-US" smtClean="0"/>
              <a:t>Click to edit Master text styles</a:t>
            </a:r>
          </a:p>
        </p:txBody>
      </p:sp>
    </p:spTree>
    <p:extLst>
      <p:ext uri="{BB962C8B-B14F-4D97-AF65-F5344CB8AC3E}">
        <p14:creationId xmlns:p14="http://schemas.microsoft.com/office/powerpoint/2010/main" val="5650931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050" dirty="0" smtClean="0">
                <a:solidFill>
                  <a:srgbClr val="7F7F7F"/>
                </a:solidFill>
                <a:effectLst/>
                <a:latin typeface="Arial" panose="020B0604020202020204" pitchFamily="34" charset="0"/>
                <a:ea typeface="Calibri" panose="020F0502020204030204" pitchFamily="34" charset="0"/>
              </a:rPr>
              <a:t>Compton, </a:t>
            </a:r>
            <a:r>
              <a:rPr lang="en-US" sz="1050" i="1" dirty="0" smtClean="0">
                <a:solidFill>
                  <a:srgbClr val="7F7F7F"/>
                </a:solidFill>
                <a:effectLst/>
                <a:latin typeface="Arial" panose="020B0604020202020204" pitchFamily="34" charset="0"/>
                <a:ea typeface="Calibri" panose="020F0502020204030204" pitchFamily="34" charset="0"/>
              </a:rPr>
              <a:t>Positive Psychology, 3e</a:t>
            </a:r>
            <a:r>
              <a:rPr lang="en-US" sz="1050" dirty="0" smtClean="0">
                <a:solidFill>
                  <a:srgbClr val="7F7F7F"/>
                </a:solidFill>
                <a:effectLst/>
                <a:latin typeface="Arial" panose="020B0604020202020204" pitchFamily="34" charset="0"/>
                <a:ea typeface="Calibri" panose="020F0502020204030204" pitchFamily="34" charset="0"/>
              </a:rPr>
              <a:t>.</a:t>
            </a:r>
            <a:r>
              <a:rPr lang="en-US" sz="1050" kern="1200" dirty="0" smtClean="0">
                <a:solidFill>
                  <a:srgbClr val="7F7F7F"/>
                </a:solidFill>
                <a:effectLst/>
                <a:latin typeface="Arial" panose="020B0604020202020204" pitchFamily="34" charset="0"/>
                <a:ea typeface="Times New Roman" panose="02020603050405020304" pitchFamily="18" charset="0"/>
              </a:rPr>
              <a:t> </a:t>
            </a:r>
            <a:r>
              <a:rPr lang="en-US" sz="1050" dirty="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323698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0F0019-B774-4815-887F-D392F44A24CD}" type="datetimeFigureOut">
              <a:rPr lang="en-US" smtClean="0"/>
              <a:t>2/10/2020</a:t>
            </a:fld>
            <a:endParaRPr lang="en-US"/>
          </a:p>
        </p:txBody>
      </p:sp>
      <p:sp>
        <p:nvSpPr>
          <p:cNvPr id="5" name="Footer Placeholder 4"/>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7402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C10F0019-B774-4815-887F-D392F44A24CD}" type="datetimeFigureOut">
              <a:rPr lang="en-US" smtClean="0"/>
              <a:t>2/10/2020</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B6F15528-21DE-4FAA-801E-634DDDAF4B2B}" type="slidenum">
              <a:rPr lang="en-US" smtClean="0"/>
              <a:pPr/>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6042125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10F0019-B774-4815-887F-D392F44A24CD}" type="datetimeFigureOut">
              <a:rPr lang="en-US" smtClean="0"/>
              <a:t>2/10/2020</a:t>
            </a:fld>
            <a:endParaRPr lang="en-US"/>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294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10F0019-B774-4815-887F-D392F44A24CD}" type="datetimeFigureOut">
              <a:rPr lang="en-US" smtClean="0"/>
              <a:t>2/10/2020</a:t>
            </a:fld>
            <a:endParaRPr lang="en-US"/>
          </a:p>
        </p:txBody>
      </p:sp>
      <p:sp>
        <p:nvSpPr>
          <p:cNvPr id="8" name="Footer Placeholder 7"/>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99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0F0019-B774-4815-887F-D392F44A24CD}" type="datetimeFigureOut">
              <a:rPr lang="en-US" smtClean="0"/>
              <a:t>2/10/2020</a:t>
            </a:fld>
            <a:endParaRPr lang="en-US"/>
          </a:p>
        </p:txBody>
      </p:sp>
      <p:sp>
        <p:nvSpPr>
          <p:cNvPr id="4" name="Footer Placeholder 3"/>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4351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F0019-B774-4815-887F-D392F44A24CD}" type="datetimeFigureOut">
              <a:rPr lang="en-US" smtClean="0"/>
              <a:t>2/10/2020</a:t>
            </a:fld>
            <a:endParaRPr lang="en-US"/>
          </a:p>
        </p:txBody>
      </p:sp>
      <p:sp>
        <p:nvSpPr>
          <p:cNvPr id="3" name="Footer Placeholder 2"/>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263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C10F0019-B774-4815-887F-D392F44A24CD}" type="datetimeFigureOut">
              <a:rPr lang="en-US" smtClean="0"/>
              <a:t>2/10/2020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B6F15528-21DE-4FAA-801E-634DDDAF4B2B}" type="slidenum">
              <a:rPr lang="en-US" smtClean="0"/>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3916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C10F0019-B774-4815-887F-D392F44A24CD}" type="datetimeFigureOut">
              <a:rPr lang="en-US" smtClean="0"/>
              <a:t>2/10/2020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B6F15528-21DE-4FAA-801E-634DDDAF4B2B}" type="slidenum">
              <a:rPr lang="en-US" smtClean="0"/>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903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C10F0019-B774-4815-887F-D392F44A24CD}" type="datetimeFigureOut">
              <a:rPr lang="en-US" smtClean="0"/>
              <a:t>2/10/2020</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userDrawn="1"/>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048979"/>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674" r:id="rId13"/>
  </p:sldLayoutIdLst>
  <p:hf hdr="0" dt="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371600" y="3429001"/>
            <a:ext cx="6400800" cy="1143000"/>
          </a:xfrm>
          <a:solidFill>
            <a:schemeClr val="bg2"/>
          </a:solidFill>
        </p:spPr>
        <p:txBody>
          <a:bodyPr>
            <a:normAutofit/>
          </a:bodyPr>
          <a:lstStyle/>
          <a:p>
            <a:pPr hangingPunct="0"/>
            <a:r>
              <a:rPr lang="en-US" sz="3600" dirty="0"/>
              <a:t>Romantic Love and Positive Families</a:t>
            </a:r>
          </a:p>
        </p:txBody>
      </p:sp>
      <p:sp>
        <p:nvSpPr>
          <p:cNvPr id="2" name="Text Placeholder 1"/>
          <p:cNvSpPr>
            <a:spLocks noGrp="1"/>
          </p:cNvSpPr>
          <p:nvPr>
            <p:ph type="body" sz="quarter" idx="13"/>
          </p:nvPr>
        </p:nvSpPr>
        <p:spPr>
          <a:xfrm>
            <a:off x="3086100" y="2362200"/>
            <a:ext cx="2971800" cy="806450"/>
          </a:xfrm>
          <a:solidFill>
            <a:schemeClr val="bg2"/>
          </a:solidFill>
        </p:spPr>
        <p:txBody>
          <a:bodyPr/>
          <a:lstStyle/>
          <a:p>
            <a:r>
              <a:rPr lang="en-US" dirty="0"/>
              <a:t>Chapter 5</a:t>
            </a:r>
          </a:p>
        </p:txBody>
      </p:sp>
    </p:spTree>
    <p:extLst>
      <p:ext uri="{BB962C8B-B14F-4D97-AF65-F5344CB8AC3E}">
        <p14:creationId xmlns:p14="http://schemas.microsoft.com/office/powerpoint/2010/main" val="2565008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The </a:t>
            </a:r>
            <a:r>
              <a:rPr lang="en-US" sz="4000" dirty="0" smtClean="0"/>
              <a:t>Varieties </a:t>
            </a:r>
            <a:r>
              <a:rPr lang="en-US" sz="4000" dirty="0"/>
              <a:t>of </a:t>
            </a:r>
            <a:r>
              <a:rPr lang="en-US" sz="4000" dirty="0" smtClean="0"/>
              <a:t>Love</a:t>
            </a:r>
            <a:endParaRPr lang="en-IN" sz="4000" dirty="0"/>
          </a:p>
        </p:txBody>
      </p:sp>
      <p:sp>
        <p:nvSpPr>
          <p:cNvPr id="4" name="Content Placeholder 3"/>
          <p:cNvSpPr>
            <a:spLocks noGrp="1"/>
          </p:cNvSpPr>
          <p:nvPr>
            <p:ph idx="1"/>
          </p:nvPr>
        </p:nvSpPr>
        <p:spPr>
          <a:xfrm>
            <a:off x="1028700" y="1752600"/>
            <a:ext cx="7734300" cy="4572000"/>
          </a:xfrm>
        </p:spPr>
        <p:txBody>
          <a:bodyPr>
            <a:normAutofit/>
          </a:bodyPr>
          <a:lstStyle/>
          <a:p>
            <a:pPr marL="0" indent="0">
              <a:buNone/>
            </a:pPr>
            <a:r>
              <a:rPr lang="en-US" sz="3000" dirty="0" smtClean="0"/>
              <a:t>The Love Styles: Six </a:t>
            </a:r>
            <a:r>
              <a:rPr lang="en-US" sz="3000" dirty="0"/>
              <a:t>styles of </a:t>
            </a:r>
            <a:r>
              <a:rPr lang="en-US" sz="3000" dirty="0" smtClean="0"/>
              <a:t>love</a:t>
            </a:r>
          </a:p>
          <a:p>
            <a:pPr marL="0" indent="0">
              <a:buNone/>
            </a:pPr>
            <a:r>
              <a:rPr lang="en-US" sz="3000" dirty="0" smtClean="0">
                <a:solidFill>
                  <a:schemeClr val="tx1"/>
                </a:solidFill>
              </a:rPr>
              <a:t>	</a:t>
            </a:r>
            <a:r>
              <a:rPr lang="en-US" sz="2400" dirty="0" smtClean="0">
                <a:solidFill>
                  <a:schemeClr val="tx1"/>
                </a:solidFill>
              </a:rPr>
              <a:t>Eros (passionate)</a:t>
            </a:r>
          </a:p>
          <a:p>
            <a:pPr marL="0" indent="0">
              <a:buNone/>
            </a:pPr>
            <a:r>
              <a:rPr lang="en-US" sz="2400" dirty="0">
                <a:solidFill>
                  <a:schemeClr val="tx1"/>
                </a:solidFill>
              </a:rPr>
              <a:t>	</a:t>
            </a:r>
            <a:r>
              <a:rPr lang="en-US" sz="2400" dirty="0" err="1" smtClean="0">
                <a:solidFill>
                  <a:schemeClr val="tx1"/>
                </a:solidFill>
              </a:rPr>
              <a:t>Storge</a:t>
            </a:r>
            <a:r>
              <a:rPr lang="en-US" sz="2400" dirty="0" smtClean="0">
                <a:solidFill>
                  <a:schemeClr val="tx1"/>
                </a:solidFill>
              </a:rPr>
              <a:t> (companionate)</a:t>
            </a:r>
          </a:p>
          <a:p>
            <a:pPr marL="0" indent="0">
              <a:buNone/>
            </a:pPr>
            <a:r>
              <a:rPr lang="en-US" sz="2400" dirty="0">
                <a:solidFill>
                  <a:schemeClr val="tx1"/>
                </a:solidFill>
              </a:rPr>
              <a:t>	</a:t>
            </a:r>
            <a:r>
              <a:rPr lang="en-US" sz="2400" dirty="0" err="1" smtClean="0">
                <a:solidFill>
                  <a:schemeClr val="tx1"/>
                </a:solidFill>
              </a:rPr>
              <a:t>Ludus</a:t>
            </a:r>
            <a:r>
              <a:rPr lang="en-US" sz="2400" dirty="0" smtClean="0">
                <a:solidFill>
                  <a:schemeClr val="tx1"/>
                </a:solidFill>
              </a:rPr>
              <a:t> (“game-playing” love…emotional manipulation)</a:t>
            </a:r>
          </a:p>
          <a:p>
            <a:pPr marL="0" indent="0">
              <a:buNone/>
            </a:pPr>
            <a:r>
              <a:rPr lang="en-US" sz="2400" dirty="0">
                <a:solidFill>
                  <a:schemeClr val="tx1"/>
                </a:solidFill>
              </a:rPr>
              <a:t>	</a:t>
            </a:r>
            <a:r>
              <a:rPr lang="en-US" sz="2400" dirty="0" smtClean="0">
                <a:solidFill>
                  <a:schemeClr val="tx1"/>
                </a:solidFill>
              </a:rPr>
              <a:t>Pragma (seek partner with certain conditions, e.g., 		wealth, physically attractive)</a:t>
            </a:r>
          </a:p>
          <a:p>
            <a:pPr marL="0" indent="0">
              <a:buNone/>
            </a:pPr>
            <a:r>
              <a:rPr lang="en-US" sz="2400" dirty="0">
                <a:solidFill>
                  <a:schemeClr val="tx1"/>
                </a:solidFill>
              </a:rPr>
              <a:t>	</a:t>
            </a:r>
            <a:r>
              <a:rPr lang="en-US" sz="2400" dirty="0" smtClean="0">
                <a:solidFill>
                  <a:schemeClr val="tx1"/>
                </a:solidFill>
              </a:rPr>
              <a:t>Mania (periods of wonderful highs and awful lows)</a:t>
            </a:r>
          </a:p>
          <a:p>
            <a:pPr marL="0" indent="0">
              <a:buNone/>
            </a:pPr>
            <a:r>
              <a:rPr lang="en-US" sz="2400" dirty="0">
                <a:solidFill>
                  <a:schemeClr val="tx1"/>
                </a:solidFill>
              </a:rPr>
              <a:t>	</a:t>
            </a:r>
            <a:r>
              <a:rPr lang="en-US" sz="2400" dirty="0" smtClean="0">
                <a:solidFill>
                  <a:schemeClr val="tx1"/>
                </a:solidFill>
              </a:rPr>
              <a:t>Agape (selfless love)</a:t>
            </a:r>
            <a:endParaRPr lang="en-US" sz="2400" dirty="0" smtClean="0"/>
          </a:p>
          <a:p>
            <a:endParaRPr lang="en-US" sz="3200" dirty="0"/>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630615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The </a:t>
            </a:r>
            <a:r>
              <a:rPr lang="en-US" sz="4000" dirty="0" smtClean="0"/>
              <a:t>Varieties </a:t>
            </a:r>
            <a:r>
              <a:rPr lang="en-US" sz="4000" dirty="0"/>
              <a:t>of </a:t>
            </a:r>
            <a:r>
              <a:rPr lang="en-US" sz="4000" dirty="0" smtClean="0"/>
              <a:t>Love</a:t>
            </a:r>
            <a:endParaRPr lang="en-IN" sz="4000" dirty="0"/>
          </a:p>
        </p:txBody>
      </p:sp>
      <p:sp>
        <p:nvSpPr>
          <p:cNvPr id="4" name="Content Placeholder 3"/>
          <p:cNvSpPr>
            <a:spLocks noGrp="1"/>
          </p:cNvSpPr>
          <p:nvPr>
            <p:ph idx="1"/>
          </p:nvPr>
        </p:nvSpPr>
        <p:spPr>
          <a:xfrm>
            <a:off x="1028700" y="1752600"/>
            <a:ext cx="7734300" cy="4572000"/>
          </a:xfrm>
        </p:spPr>
        <p:txBody>
          <a:bodyPr>
            <a:normAutofit/>
          </a:bodyPr>
          <a:lstStyle/>
          <a:p>
            <a:pPr marL="0" indent="0">
              <a:buNone/>
            </a:pPr>
            <a:r>
              <a:rPr lang="en-US" sz="3000" dirty="0" smtClean="0"/>
              <a:t>The Love Styles</a:t>
            </a:r>
          </a:p>
          <a:p>
            <a:pPr lvl="0"/>
            <a:r>
              <a:rPr lang="en-US" sz="3000" dirty="0" err="1" smtClean="0"/>
              <a:t>Henrick</a:t>
            </a:r>
            <a:r>
              <a:rPr lang="en-US" sz="3000" dirty="0" smtClean="0"/>
              <a:t> study on dating couples</a:t>
            </a:r>
          </a:p>
          <a:p>
            <a:pPr lvl="1"/>
            <a:r>
              <a:rPr lang="en-US" sz="3000" dirty="0" smtClean="0"/>
              <a:t>Happy couples showed similar love styles</a:t>
            </a:r>
          </a:p>
          <a:p>
            <a:pPr lvl="1"/>
            <a:r>
              <a:rPr lang="en-US" sz="3000" dirty="0" smtClean="0"/>
              <a:t>Higher scores on </a:t>
            </a:r>
            <a:r>
              <a:rPr lang="en-US" sz="3000" dirty="0" err="1" smtClean="0"/>
              <a:t>eros</a:t>
            </a:r>
            <a:r>
              <a:rPr lang="en-US" sz="3000" dirty="0" smtClean="0"/>
              <a:t>—higher relationship satisfaction</a:t>
            </a:r>
          </a:p>
          <a:p>
            <a:pPr lvl="1"/>
            <a:r>
              <a:rPr lang="en-US" sz="3000" dirty="0" smtClean="0"/>
              <a:t>Male </a:t>
            </a:r>
            <a:r>
              <a:rPr lang="en-US" sz="3000" dirty="0"/>
              <a:t>are more satisfied with the relationship when women are passionate and </a:t>
            </a:r>
            <a:r>
              <a:rPr lang="en-US" sz="3000" dirty="0" smtClean="0"/>
              <a:t>altruistic</a:t>
            </a:r>
            <a:endParaRPr lang="en-US" sz="3000" dirty="0"/>
          </a:p>
          <a:p>
            <a:endParaRPr lang="en-US" sz="3200" dirty="0"/>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472102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The </a:t>
            </a:r>
            <a:r>
              <a:rPr lang="en-US" sz="4000" dirty="0" smtClean="0"/>
              <a:t>Varieties </a:t>
            </a:r>
            <a:r>
              <a:rPr lang="en-US" sz="4000" dirty="0"/>
              <a:t>of </a:t>
            </a:r>
            <a:r>
              <a:rPr lang="en-US" sz="4000" dirty="0" smtClean="0"/>
              <a:t>Love</a:t>
            </a:r>
            <a:endParaRPr lang="en-IN" sz="4000" dirty="0"/>
          </a:p>
        </p:txBody>
      </p:sp>
      <p:sp>
        <p:nvSpPr>
          <p:cNvPr id="4" name="Content Placeholder 3"/>
          <p:cNvSpPr>
            <a:spLocks noGrp="1"/>
          </p:cNvSpPr>
          <p:nvPr>
            <p:ph idx="1"/>
          </p:nvPr>
        </p:nvSpPr>
        <p:spPr>
          <a:xfrm>
            <a:off x="1028700" y="1676400"/>
            <a:ext cx="7505700" cy="4191000"/>
          </a:xfrm>
        </p:spPr>
        <p:txBody>
          <a:bodyPr>
            <a:normAutofit/>
          </a:bodyPr>
          <a:lstStyle/>
          <a:p>
            <a:pPr marL="0" indent="0">
              <a:buNone/>
            </a:pPr>
            <a:r>
              <a:rPr lang="en-US" sz="3000" dirty="0"/>
              <a:t>Sternberg’s Love </a:t>
            </a:r>
            <a:r>
              <a:rPr lang="en-US" sz="3000" dirty="0" smtClean="0"/>
              <a:t>Triangle </a:t>
            </a:r>
          </a:p>
          <a:p>
            <a:pPr lvl="0" hangingPunct="0"/>
            <a:r>
              <a:rPr lang="en-US" sz="3000" dirty="0"/>
              <a:t>Experiences of love </a:t>
            </a:r>
            <a:r>
              <a:rPr lang="en-US" sz="3000" dirty="0" smtClean="0"/>
              <a:t>based on three components</a:t>
            </a:r>
            <a:r>
              <a:rPr lang="en-US" sz="3000" dirty="0"/>
              <a:t>:    </a:t>
            </a:r>
            <a:endParaRPr lang="en-US" sz="3000" dirty="0" smtClean="0"/>
          </a:p>
          <a:p>
            <a:pPr lvl="1" hangingPunct="0"/>
            <a:r>
              <a:rPr lang="en-US" sz="3000" dirty="0" smtClean="0"/>
              <a:t>Passion: intense emotional response</a:t>
            </a:r>
            <a:endParaRPr lang="en-US" sz="3000" dirty="0"/>
          </a:p>
          <a:p>
            <a:pPr lvl="1" hangingPunct="0"/>
            <a:r>
              <a:rPr lang="en-US" sz="3000" dirty="0"/>
              <a:t>Intimacy or </a:t>
            </a:r>
            <a:r>
              <a:rPr lang="en-US" sz="3000" dirty="0" smtClean="0"/>
              <a:t>liking: warmth, closeness</a:t>
            </a:r>
            <a:endParaRPr lang="en-US" sz="3000" dirty="0"/>
          </a:p>
          <a:p>
            <a:pPr lvl="1" hangingPunct="0"/>
            <a:r>
              <a:rPr lang="en-US" sz="3000" dirty="0" smtClean="0"/>
              <a:t>Commitment: decision to maintain relationship</a:t>
            </a:r>
            <a:endParaRPr lang="en-US" sz="3000" dirty="0"/>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4485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The </a:t>
            </a:r>
            <a:r>
              <a:rPr lang="en-US" sz="4000" dirty="0" smtClean="0"/>
              <a:t>Varieties </a:t>
            </a:r>
            <a:r>
              <a:rPr lang="en-US" sz="4000" dirty="0"/>
              <a:t>of </a:t>
            </a:r>
            <a:r>
              <a:rPr lang="en-US" sz="4000" dirty="0" smtClean="0"/>
              <a:t>Love</a:t>
            </a:r>
            <a:endParaRPr lang="en-IN" sz="4000" dirty="0"/>
          </a:p>
        </p:txBody>
      </p:sp>
      <p:sp>
        <p:nvSpPr>
          <p:cNvPr id="4" name="Content Placeholder 3"/>
          <p:cNvSpPr>
            <a:spLocks noGrp="1"/>
          </p:cNvSpPr>
          <p:nvPr>
            <p:ph idx="1"/>
          </p:nvPr>
        </p:nvSpPr>
        <p:spPr>
          <a:xfrm>
            <a:off x="609600" y="1676400"/>
            <a:ext cx="5562600" cy="4191000"/>
          </a:xfrm>
        </p:spPr>
        <p:txBody>
          <a:bodyPr>
            <a:normAutofit fontScale="77500" lnSpcReduction="20000"/>
          </a:bodyPr>
          <a:lstStyle/>
          <a:p>
            <a:pPr marL="0" indent="0">
              <a:buNone/>
            </a:pPr>
            <a:r>
              <a:rPr lang="en-US" sz="4100" dirty="0"/>
              <a:t>Sternberg’s Love </a:t>
            </a:r>
            <a:r>
              <a:rPr lang="en-US" sz="4100" dirty="0" smtClean="0"/>
              <a:t>Triangle </a:t>
            </a:r>
          </a:p>
          <a:p>
            <a:pPr lvl="0" hangingPunct="0"/>
            <a:r>
              <a:rPr lang="en-US" sz="3600" dirty="0"/>
              <a:t>Combination of two types of love:</a:t>
            </a:r>
          </a:p>
          <a:p>
            <a:pPr lvl="1" hangingPunct="0"/>
            <a:r>
              <a:rPr lang="en-US" sz="3600" dirty="0"/>
              <a:t>Romantic love (intimacy + passion)</a:t>
            </a:r>
          </a:p>
          <a:p>
            <a:pPr lvl="1" hangingPunct="0"/>
            <a:r>
              <a:rPr lang="en-US" sz="3600" dirty="0"/>
              <a:t>Companionate love (intimacy + commitment)</a:t>
            </a:r>
          </a:p>
          <a:p>
            <a:pPr lvl="1" hangingPunct="0"/>
            <a:r>
              <a:rPr lang="en-US" sz="3600" dirty="0"/>
              <a:t>Fatuous love (passion + commitment)</a:t>
            </a:r>
          </a:p>
          <a:p>
            <a:pPr lvl="1" hangingPunct="0"/>
            <a:r>
              <a:rPr lang="en-US" sz="3600" dirty="0"/>
              <a:t>Consummate love (all three)</a:t>
            </a:r>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544385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4" name="Picture 3"/>
          <p:cNvPicPr>
            <a:picLocks noChangeAspect="1"/>
          </p:cNvPicPr>
          <p:nvPr/>
        </p:nvPicPr>
        <p:blipFill>
          <a:blip r:embed="rId2"/>
          <a:stretch>
            <a:fillRect/>
          </a:stretch>
        </p:blipFill>
        <p:spPr>
          <a:xfrm>
            <a:off x="2170173" y="838200"/>
            <a:ext cx="5348288" cy="5452138"/>
          </a:xfrm>
          <a:prstGeom prst="rect">
            <a:avLst/>
          </a:prstGeom>
        </p:spPr>
      </p:pic>
    </p:spTree>
    <p:extLst>
      <p:ext uri="{BB962C8B-B14F-4D97-AF65-F5344CB8AC3E}">
        <p14:creationId xmlns:p14="http://schemas.microsoft.com/office/powerpoint/2010/main" val="419576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The </a:t>
            </a:r>
            <a:r>
              <a:rPr lang="en-US" sz="4000" dirty="0" smtClean="0"/>
              <a:t>Varieties </a:t>
            </a:r>
            <a:r>
              <a:rPr lang="en-US" sz="4000" dirty="0"/>
              <a:t>of </a:t>
            </a:r>
            <a:r>
              <a:rPr lang="en-US" sz="4000" dirty="0" smtClean="0"/>
              <a:t>Love</a:t>
            </a:r>
            <a:endParaRPr lang="en-IN" sz="4000" dirty="0"/>
          </a:p>
        </p:txBody>
      </p:sp>
      <p:sp>
        <p:nvSpPr>
          <p:cNvPr id="4" name="Content Placeholder 3"/>
          <p:cNvSpPr>
            <a:spLocks noGrp="1"/>
          </p:cNvSpPr>
          <p:nvPr>
            <p:ph idx="1"/>
          </p:nvPr>
        </p:nvSpPr>
        <p:spPr>
          <a:xfrm>
            <a:off x="1028700" y="2286000"/>
            <a:ext cx="7658100" cy="3581400"/>
          </a:xfrm>
        </p:spPr>
        <p:txBody>
          <a:bodyPr>
            <a:normAutofit fontScale="92500"/>
          </a:bodyPr>
          <a:lstStyle/>
          <a:p>
            <a:pPr marL="0" indent="0">
              <a:buNone/>
            </a:pPr>
            <a:r>
              <a:rPr lang="en-US" sz="3000" dirty="0"/>
              <a:t>Love as a Prototype or an Ideal </a:t>
            </a:r>
            <a:endParaRPr lang="en-US" sz="3000" dirty="0" smtClean="0"/>
          </a:p>
          <a:p>
            <a:pPr lvl="0" hangingPunct="0"/>
            <a:r>
              <a:rPr lang="en-US" sz="3000" dirty="0"/>
              <a:t>Implicit theories of </a:t>
            </a:r>
            <a:r>
              <a:rPr lang="en-US" sz="3000" dirty="0" smtClean="0"/>
              <a:t>love</a:t>
            </a:r>
          </a:p>
          <a:p>
            <a:pPr lvl="1" hangingPunct="0"/>
            <a:r>
              <a:rPr lang="en-US" sz="3000" dirty="0" smtClean="0"/>
              <a:t>View love as extremely personal experience</a:t>
            </a:r>
            <a:endParaRPr lang="en-US" sz="3000" dirty="0"/>
          </a:p>
          <a:p>
            <a:pPr lvl="1" hangingPunct="0"/>
            <a:r>
              <a:rPr lang="en-US" sz="3000" dirty="0" smtClean="0"/>
              <a:t>Involve comparing </a:t>
            </a:r>
            <a:r>
              <a:rPr lang="en-US" sz="3000" dirty="0"/>
              <a:t>our current feelings with a cultural standard or ideal</a:t>
            </a:r>
          </a:p>
          <a:p>
            <a:pPr lvl="0" hangingPunct="0"/>
            <a:r>
              <a:rPr lang="en-US" sz="3000" dirty="0" smtClean="0"/>
              <a:t>Core aspects </a:t>
            </a:r>
            <a:r>
              <a:rPr lang="en-US" sz="3000" dirty="0"/>
              <a:t>of our prototypes of love seem to be intimacy, passion, and commitment</a:t>
            </a:r>
          </a:p>
          <a:p>
            <a:pPr marL="0" indent="0">
              <a:buNone/>
            </a:pPr>
            <a:endParaRPr lang="en-IN"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684299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The </a:t>
            </a:r>
            <a:r>
              <a:rPr lang="en-US" sz="4000" dirty="0" smtClean="0"/>
              <a:t>Varieties </a:t>
            </a:r>
            <a:r>
              <a:rPr lang="en-US" sz="4000" dirty="0"/>
              <a:t>of </a:t>
            </a:r>
            <a:r>
              <a:rPr lang="en-US" sz="4000" dirty="0" smtClean="0"/>
              <a:t>Love</a:t>
            </a:r>
            <a:endParaRPr lang="en-IN" sz="4000" dirty="0"/>
          </a:p>
        </p:txBody>
      </p:sp>
      <p:sp>
        <p:nvSpPr>
          <p:cNvPr id="4" name="Content Placeholder 3"/>
          <p:cNvSpPr>
            <a:spLocks noGrp="1"/>
          </p:cNvSpPr>
          <p:nvPr>
            <p:ph idx="1"/>
          </p:nvPr>
        </p:nvSpPr>
        <p:spPr>
          <a:xfrm>
            <a:off x="1028700" y="1752600"/>
            <a:ext cx="7658100" cy="4800600"/>
          </a:xfrm>
        </p:spPr>
        <p:txBody>
          <a:bodyPr>
            <a:normAutofit/>
          </a:bodyPr>
          <a:lstStyle/>
          <a:p>
            <a:pPr marL="0" indent="0">
              <a:buNone/>
            </a:pPr>
            <a:r>
              <a:rPr lang="en-US" sz="3000" dirty="0"/>
              <a:t>The Love Hierarchy </a:t>
            </a:r>
            <a:endParaRPr lang="en-US" sz="3000" dirty="0" smtClean="0"/>
          </a:p>
          <a:p>
            <a:pPr lvl="0" hangingPunct="0"/>
            <a:r>
              <a:rPr lang="en-US" sz="3000" dirty="0"/>
              <a:t>Three levels of </a:t>
            </a:r>
            <a:r>
              <a:rPr lang="en-US" sz="3000" dirty="0" smtClean="0"/>
              <a:t>hierarchically arranged </a:t>
            </a:r>
            <a:r>
              <a:rPr lang="en-US" sz="3000" dirty="0"/>
              <a:t>meanings that people used to describe love:</a:t>
            </a:r>
          </a:p>
          <a:p>
            <a:pPr lvl="1" hangingPunct="0"/>
            <a:r>
              <a:rPr lang="en-US" sz="3000" dirty="0"/>
              <a:t>Qualities people valued in their </a:t>
            </a:r>
            <a:r>
              <a:rPr lang="en-US" sz="3000" dirty="0" smtClean="0"/>
              <a:t>relationships: </a:t>
            </a:r>
            <a:r>
              <a:rPr lang="en-US" sz="2800" dirty="0">
                <a:solidFill>
                  <a:schemeClr val="tx1"/>
                </a:solidFill>
              </a:rPr>
              <a:t>Trust, sincerity, mutual understanding, compatibility, fulfillment, sexuality, intimacy, and mutual </a:t>
            </a:r>
            <a:r>
              <a:rPr lang="en-US" sz="2800" dirty="0" smtClean="0">
                <a:solidFill>
                  <a:schemeClr val="tx1"/>
                </a:solidFill>
              </a:rPr>
              <a:t>needs (lowest level)</a:t>
            </a:r>
            <a:r>
              <a:rPr lang="en-US" sz="2800" dirty="0" smtClean="0"/>
              <a:t>  </a:t>
            </a:r>
            <a:endParaRPr lang="en-US" sz="2800" dirty="0"/>
          </a:p>
          <a:p>
            <a:pPr lvl="1" hangingPunct="0"/>
            <a:r>
              <a:rPr lang="en-US" sz="3000" dirty="0"/>
              <a:t>Compatibility and </a:t>
            </a:r>
            <a:r>
              <a:rPr lang="en-US" sz="3000" dirty="0" smtClean="0"/>
              <a:t>passion</a:t>
            </a:r>
            <a:endParaRPr lang="en-US" sz="3000" dirty="0"/>
          </a:p>
          <a:p>
            <a:pPr lvl="1" hangingPunct="0"/>
            <a:r>
              <a:rPr lang="en-US" sz="3000" dirty="0" smtClean="0"/>
              <a:t>Love (highest level)</a:t>
            </a:r>
            <a:endParaRPr lang="en-US" sz="3000" dirty="0"/>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6215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Finding Romance and Love</a:t>
            </a:r>
            <a:endParaRPr lang="en-US" sz="4000" dirty="0"/>
          </a:p>
        </p:txBody>
      </p:sp>
      <p:sp>
        <p:nvSpPr>
          <p:cNvPr id="9" name="Content Placeholder 8"/>
          <p:cNvSpPr>
            <a:spLocks noGrp="1"/>
          </p:cNvSpPr>
          <p:nvPr>
            <p:ph idx="1"/>
          </p:nvPr>
        </p:nvSpPr>
        <p:spPr>
          <a:xfrm>
            <a:off x="1028699" y="2286000"/>
            <a:ext cx="7505701" cy="4167386"/>
          </a:xfrm>
        </p:spPr>
        <p:txBody>
          <a:bodyPr>
            <a:normAutofit fontScale="92500"/>
          </a:bodyPr>
          <a:lstStyle/>
          <a:p>
            <a:pPr marL="0" indent="0">
              <a:buNone/>
            </a:pPr>
            <a:r>
              <a:rPr lang="en-US" sz="3000" dirty="0"/>
              <a:t>What Attracts </a:t>
            </a:r>
            <a:r>
              <a:rPr lang="en-US" sz="3000" dirty="0" smtClean="0"/>
              <a:t>Us to </a:t>
            </a:r>
            <a:r>
              <a:rPr lang="en-US" sz="3000" dirty="0"/>
              <a:t>Someone</a:t>
            </a:r>
            <a:r>
              <a:rPr lang="en-US" sz="3000" dirty="0" smtClean="0"/>
              <a:t>?</a:t>
            </a:r>
          </a:p>
          <a:p>
            <a:pPr lvl="0" hangingPunct="0"/>
            <a:r>
              <a:rPr lang="en-US" sz="3000" dirty="0" smtClean="0"/>
              <a:t>Proximity</a:t>
            </a:r>
            <a:r>
              <a:rPr lang="en-US" sz="3000" dirty="0"/>
              <a:t>, physical attractiveness,  </a:t>
            </a:r>
            <a:r>
              <a:rPr lang="en-US" sz="3000" dirty="0" smtClean="0"/>
              <a:t>        attitude </a:t>
            </a:r>
            <a:r>
              <a:rPr lang="en-US" sz="3000" dirty="0"/>
              <a:t>similarity, and reciprocity </a:t>
            </a:r>
          </a:p>
          <a:p>
            <a:pPr lvl="0" hangingPunct="0"/>
            <a:r>
              <a:rPr lang="en-US" sz="3000" dirty="0" smtClean="0"/>
              <a:t>Physical </a:t>
            </a:r>
            <a:r>
              <a:rPr lang="en-US" sz="3000" dirty="0"/>
              <a:t>allure </a:t>
            </a:r>
            <a:endParaRPr lang="en-US" sz="3000" dirty="0" smtClean="0"/>
          </a:p>
          <a:p>
            <a:pPr lvl="0" hangingPunct="0"/>
            <a:r>
              <a:rPr lang="en-US" sz="3000" dirty="0" smtClean="0"/>
              <a:t>The color red </a:t>
            </a:r>
          </a:p>
          <a:p>
            <a:pPr lvl="0" hangingPunct="0"/>
            <a:r>
              <a:rPr lang="en-US" sz="3000" dirty="0" smtClean="0"/>
              <a:t>Ideals </a:t>
            </a:r>
            <a:r>
              <a:rPr lang="en-US" sz="3000" dirty="0"/>
              <a:t>of attractiveness differ among </a:t>
            </a:r>
            <a:r>
              <a:rPr lang="en-US" sz="3000" dirty="0" smtClean="0"/>
              <a:t>cultures</a:t>
            </a:r>
          </a:p>
          <a:p>
            <a:pPr lvl="0" hangingPunct="0"/>
            <a:r>
              <a:rPr lang="en-US" sz="3000" dirty="0" smtClean="0"/>
              <a:t>Similarity of attitudes and values (homogamy)-high similarity with happily married couples </a:t>
            </a:r>
            <a:endParaRPr lang="en-US" sz="3000" dirty="0"/>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796" y="2171700"/>
            <a:ext cx="1714500" cy="2286000"/>
          </a:xfrm>
          <a:prstGeom prst="rect">
            <a:avLst/>
          </a:prstGeom>
        </p:spPr>
      </p:pic>
    </p:spTree>
    <p:extLst>
      <p:ext uri="{BB962C8B-B14F-4D97-AF65-F5344CB8AC3E}">
        <p14:creationId xmlns:p14="http://schemas.microsoft.com/office/powerpoint/2010/main" val="2464744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hangingPunct="0"/>
            <a:r>
              <a:rPr lang="en-US" dirty="0" smtClean="0"/>
              <a:t>Relationship Satisfaction: What Makes </a:t>
            </a:r>
            <a:r>
              <a:rPr lang="en-US" dirty="0"/>
              <a:t>T</a:t>
            </a:r>
            <a:r>
              <a:rPr lang="en-US" dirty="0" smtClean="0"/>
              <a:t>hem </a:t>
            </a:r>
            <a:r>
              <a:rPr lang="en-US" dirty="0"/>
              <a:t>F</a:t>
            </a:r>
            <a:r>
              <a:rPr lang="en-US" dirty="0" smtClean="0"/>
              <a:t>eel </a:t>
            </a:r>
            <a:r>
              <a:rPr lang="en-US" dirty="0"/>
              <a:t>G</a:t>
            </a:r>
            <a:r>
              <a:rPr lang="en-US" dirty="0" smtClean="0"/>
              <a:t>ood </a:t>
            </a:r>
            <a:endParaRPr lang="en-US" dirty="0"/>
          </a:p>
        </p:txBody>
      </p:sp>
      <p:sp>
        <p:nvSpPr>
          <p:cNvPr id="9" name="Content Placeholder 8"/>
          <p:cNvSpPr>
            <a:spLocks noGrp="1"/>
          </p:cNvSpPr>
          <p:nvPr>
            <p:ph idx="1"/>
          </p:nvPr>
        </p:nvSpPr>
        <p:spPr>
          <a:xfrm>
            <a:off x="1028700" y="2286000"/>
            <a:ext cx="3695700" cy="3581400"/>
          </a:xfrm>
        </p:spPr>
        <p:txBody>
          <a:bodyPr>
            <a:normAutofit lnSpcReduction="10000"/>
          </a:bodyPr>
          <a:lstStyle/>
          <a:p>
            <a:pPr marL="0" indent="0">
              <a:buNone/>
            </a:pPr>
            <a:r>
              <a:rPr lang="en-US" sz="3000" dirty="0" smtClean="0"/>
              <a:t>“Satisfaction” is not an end state…it is a dynamic process that changes over time in response to situations, stresses, and the personal growth of each person</a:t>
            </a:r>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18</a:t>
            </a:fld>
            <a:endParaRPr lang="en-US"/>
          </a:p>
        </p:txBody>
      </p:sp>
      <p:pic>
        <p:nvPicPr>
          <p:cNvPr id="3" name="Picture 2"/>
          <p:cNvPicPr>
            <a:picLocks noChangeAspect="1"/>
          </p:cNvPicPr>
          <p:nvPr/>
        </p:nvPicPr>
        <p:blipFill>
          <a:blip r:embed="rId3"/>
          <a:stretch>
            <a:fillRect/>
          </a:stretch>
        </p:blipFill>
        <p:spPr>
          <a:xfrm>
            <a:off x="4953000" y="2757686"/>
            <a:ext cx="3580827" cy="2381250"/>
          </a:xfrm>
          <a:prstGeom prst="rect">
            <a:avLst/>
          </a:prstGeom>
        </p:spPr>
      </p:pic>
    </p:spTree>
    <p:extLst>
      <p:ext uri="{BB962C8B-B14F-4D97-AF65-F5344CB8AC3E}">
        <p14:creationId xmlns:p14="http://schemas.microsoft.com/office/powerpoint/2010/main" val="3742848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hangingPunct="0"/>
            <a:r>
              <a:rPr lang="en-US" dirty="0" smtClean="0"/>
              <a:t>Relationship Satisfaction: What Makes </a:t>
            </a:r>
            <a:r>
              <a:rPr lang="en-US" dirty="0"/>
              <a:t>T</a:t>
            </a:r>
            <a:r>
              <a:rPr lang="en-US" dirty="0" smtClean="0"/>
              <a:t>hem </a:t>
            </a:r>
            <a:r>
              <a:rPr lang="en-US" dirty="0"/>
              <a:t>F</a:t>
            </a:r>
            <a:r>
              <a:rPr lang="en-US" dirty="0" smtClean="0"/>
              <a:t>eel </a:t>
            </a:r>
            <a:r>
              <a:rPr lang="en-US" dirty="0"/>
              <a:t>G</a:t>
            </a:r>
            <a:r>
              <a:rPr lang="en-US" dirty="0" smtClean="0"/>
              <a:t>ood </a:t>
            </a:r>
            <a:endParaRPr lang="en-US" dirty="0"/>
          </a:p>
        </p:txBody>
      </p:sp>
      <p:sp>
        <p:nvSpPr>
          <p:cNvPr id="9" name="Content Placeholder 8"/>
          <p:cNvSpPr>
            <a:spLocks noGrp="1"/>
          </p:cNvSpPr>
          <p:nvPr>
            <p:ph idx="1"/>
          </p:nvPr>
        </p:nvSpPr>
        <p:spPr>
          <a:xfrm>
            <a:off x="1028700" y="2171700"/>
            <a:ext cx="7200900" cy="4281686"/>
          </a:xfrm>
        </p:spPr>
        <p:txBody>
          <a:bodyPr>
            <a:normAutofit/>
          </a:bodyPr>
          <a:lstStyle/>
          <a:p>
            <a:pPr marL="0" indent="0">
              <a:buNone/>
            </a:pPr>
            <a:r>
              <a:rPr lang="en-US" sz="3000" dirty="0" smtClean="0"/>
              <a:t>Personality Traits</a:t>
            </a:r>
          </a:p>
          <a:p>
            <a:pPr lvl="0" hangingPunct="0"/>
            <a:r>
              <a:rPr lang="en-US" sz="2800" dirty="0" smtClean="0"/>
              <a:t>Surveys asked for highest ranked quality: tend to list healthy personality traits (e.g., confident, gentle, integrity, warm, ability to love)</a:t>
            </a:r>
          </a:p>
          <a:p>
            <a:pPr lvl="0" hangingPunct="0"/>
            <a:r>
              <a:rPr lang="en-US" sz="2800" dirty="0" smtClean="0"/>
              <a:t>Most frequent predictor of poor relationships was neuroticism</a:t>
            </a:r>
          </a:p>
          <a:p>
            <a:pPr lvl="1" hangingPunct="0"/>
            <a:r>
              <a:rPr lang="en-US" sz="2600" dirty="0" smtClean="0"/>
              <a:t>Chronic neuroticism often leads to chronic focus on self</a:t>
            </a:r>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011058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Genes, Hormones, and Marriage</a:t>
            </a:r>
            <a:r>
              <a:rPr lang="en-US" dirty="0"/>
              <a:t/>
            </a:r>
            <a:br>
              <a:rPr lang="en-US" dirty="0"/>
            </a:br>
            <a:endParaRPr lang="en-US" dirty="0"/>
          </a:p>
        </p:txBody>
      </p:sp>
      <p:sp>
        <p:nvSpPr>
          <p:cNvPr id="9" name="Content Placeholder 8"/>
          <p:cNvSpPr>
            <a:spLocks noGrp="1"/>
          </p:cNvSpPr>
          <p:nvPr>
            <p:ph idx="1"/>
          </p:nvPr>
        </p:nvSpPr>
        <p:spPr>
          <a:xfrm>
            <a:off x="1028700" y="2286000"/>
            <a:ext cx="5143500" cy="3581400"/>
          </a:xfrm>
        </p:spPr>
        <p:txBody>
          <a:bodyPr>
            <a:normAutofit fontScale="92500"/>
          </a:bodyPr>
          <a:lstStyle/>
          <a:p>
            <a:pPr marL="0" indent="0" hangingPunct="0">
              <a:buNone/>
            </a:pPr>
            <a:r>
              <a:rPr lang="en-US" sz="3000" dirty="0"/>
              <a:t>Evolution and Love </a:t>
            </a:r>
          </a:p>
          <a:p>
            <a:r>
              <a:rPr lang="en-US" sz="3000" dirty="0" smtClean="0"/>
              <a:t>Love has adaptive properties</a:t>
            </a:r>
          </a:p>
          <a:p>
            <a:pPr lvl="0" hangingPunct="0"/>
            <a:r>
              <a:rPr lang="en-US" sz="3000" dirty="0" smtClean="0"/>
              <a:t>Compelling </a:t>
            </a:r>
            <a:r>
              <a:rPr lang="en-US" sz="3000" dirty="0"/>
              <a:t>experience of romantic </a:t>
            </a:r>
            <a:r>
              <a:rPr lang="en-US" sz="3000" dirty="0" smtClean="0"/>
              <a:t>love </a:t>
            </a:r>
            <a:r>
              <a:rPr lang="en-US" sz="3000" dirty="0"/>
              <a:t>cannot be fully understood by knowing only about genes, hormones, and neurotransmitters</a:t>
            </a:r>
          </a:p>
          <a:p>
            <a:pPr marL="0" indent="0" hangingPunct="0">
              <a:buNone/>
            </a:pPr>
            <a:endParaRPr lang="en-US" dirty="0"/>
          </a:p>
          <a:p>
            <a:endParaRPr lang="en-US"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pic>
        <p:nvPicPr>
          <p:cNvPr id="3" name="Picture 2"/>
          <p:cNvPicPr>
            <a:picLocks noChangeAspect="1"/>
          </p:cNvPicPr>
          <p:nvPr/>
        </p:nvPicPr>
        <p:blipFill>
          <a:blip r:embed="rId3"/>
          <a:stretch>
            <a:fillRect/>
          </a:stretch>
        </p:blipFill>
        <p:spPr>
          <a:xfrm>
            <a:off x="6172200" y="3124200"/>
            <a:ext cx="2679123" cy="2133600"/>
          </a:xfrm>
          <a:prstGeom prst="rect">
            <a:avLst/>
          </a:prstGeom>
        </p:spPr>
      </p:pic>
    </p:spTree>
    <p:extLst>
      <p:ext uri="{BB962C8B-B14F-4D97-AF65-F5344CB8AC3E}">
        <p14:creationId xmlns:p14="http://schemas.microsoft.com/office/powerpoint/2010/main" val="1187023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hangingPunct="0"/>
            <a:r>
              <a:rPr lang="en-US" dirty="0" smtClean="0"/>
              <a:t>Relationship Satisfaction: What Makes </a:t>
            </a:r>
            <a:r>
              <a:rPr lang="en-US" dirty="0"/>
              <a:t>T</a:t>
            </a:r>
            <a:r>
              <a:rPr lang="en-US" dirty="0" smtClean="0"/>
              <a:t>hem </a:t>
            </a:r>
            <a:r>
              <a:rPr lang="en-US" dirty="0"/>
              <a:t>F</a:t>
            </a:r>
            <a:r>
              <a:rPr lang="en-US" dirty="0" smtClean="0"/>
              <a:t>eel </a:t>
            </a:r>
            <a:r>
              <a:rPr lang="en-US" dirty="0"/>
              <a:t>G</a:t>
            </a:r>
            <a:r>
              <a:rPr lang="en-US" dirty="0" smtClean="0"/>
              <a:t>ood </a:t>
            </a:r>
            <a:endParaRPr lang="en-US" dirty="0"/>
          </a:p>
        </p:txBody>
      </p:sp>
      <p:sp>
        <p:nvSpPr>
          <p:cNvPr id="9" name="Content Placeholder 8"/>
          <p:cNvSpPr>
            <a:spLocks noGrp="1"/>
          </p:cNvSpPr>
          <p:nvPr>
            <p:ph idx="1"/>
          </p:nvPr>
        </p:nvSpPr>
        <p:spPr>
          <a:xfrm>
            <a:off x="1028700" y="2171700"/>
            <a:ext cx="7200900" cy="4281686"/>
          </a:xfrm>
        </p:spPr>
        <p:txBody>
          <a:bodyPr>
            <a:normAutofit/>
          </a:bodyPr>
          <a:lstStyle/>
          <a:p>
            <a:pPr marL="0" indent="0">
              <a:buNone/>
            </a:pPr>
            <a:r>
              <a:rPr lang="en-US" sz="3000" dirty="0" smtClean="0"/>
              <a:t>Personality Traits…Note</a:t>
            </a:r>
          </a:p>
          <a:p>
            <a:pPr lvl="0" hangingPunct="0"/>
            <a:r>
              <a:rPr lang="en-US" sz="2800" dirty="0" smtClean="0"/>
              <a:t>Traits are broad summaries of behaviors over time…not getting at psychological processes in relationship satisfaction</a:t>
            </a:r>
          </a:p>
          <a:p>
            <a:pPr lvl="0" hangingPunct="0"/>
            <a:r>
              <a:rPr lang="en-US" sz="2800" dirty="0" smtClean="0"/>
              <a:t>Love involves more than personality traits</a:t>
            </a:r>
            <a:endParaRPr lang="en-US" sz="26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9401778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hangingPunct="0"/>
            <a:r>
              <a:rPr lang="en-US" dirty="0" smtClean="0"/>
              <a:t>Relationship Satisfaction: What Makes </a:t>
            </a:r>
            <a:r>
              <a:rPr lang="en-US" dirty="0"/>
              <a:t>T</a:t>
            </a:r>
            <a:r>
              <a:rPr lang="en-US" dirty="0" smtClean="0"/>
              <a:t>hem </a:t>
            </a:r>
            <a:r>
              <a:rPr lang="en-US" dirty="0"/>
              <a:t>F</a:t>
            </a:r>
            <a:r>
              <a:rPr lang="en-US" dirty="0" smtClean="0"/>
              <a:t>eel </a:t>
            </a:r>
            <a:r>
              <a:rPr lang="en-US" dirty="0"/>
              <a:t>G</a:t>
            </a:r>
            <a:r>
              <a:rPr lang="en-US" dirty="0" smtClean="0"/>
              <a:t>ood </a:t>
            </a:r>
            <a:endParaRPr lang="en-US" dirty="0"/>
          </a:p>
        </p:txBody>
      </p:sp>
      <p:sp>
        <p:nvSpPr>
          <p:cNvPr id="9" name="Content Placeholder 8"/>
          <p:cNvSpPr>
            <a:spLocks noGrp="1"/>
          </p:cNvSpPr>
          <p:nvPr>
            <p:ph idx="1"/>
          </p:nvPr>
        </p:nvSpPr>
        <p:spPr>
          <a:xfrm>
            <a:off x="1028700" y="2286000"/>
            <a:ext cx="5676900" cy="3962400"/>
          </a:xfrm>
        </p:spPr>
        <p:txBody>
          <a:bodyPr>
            <a:normAutofit fontScale="77500" lnSpcReduction="20000"/>
          </a:bodyPr>
          <a:lstStyle/>
          <a:p>
            <a:pPr marL="0" indent="0">
              <a:buNone/>
            </a:pPr>
            <a:r>
              <a:rPr lang="en-US" sz="3000" dirty="0"/>
              <a:t>Communication </a:t>
            </a:r>
            <a:endParaRPr lang="en-US" sz="3000" dirty="0" smtClean="0"/>
          </a:p>
          <a:p>
            <a:pPr lvl="0" hangingPunct="0"/>
            <a:r>
              <a:rPr lang="en-US" sz="2800" dirty="0" smtClean="0"/>
              <a:t>Most </a:t>
            </a:r>
            <a:r>
              <a:rPr lang="en-US" sz="2800" dirty="0"/>
              <a:t>couples </a:t>
            </a:r>
            <a:r>
              <a:rPr lang="en-US" sz="2800" dirty="0" smtClean="0"/>
              <a:t>want </a:t>
            </a:r>
            <a:r>
              <a:rPr lang="en-US" sz="2800" dirty="0"/>
              <a:t>more time and better </a:t>
            </a:r>
            <a:r>
              <a:rPr lang="en-US" sz="2800" dirty="0" smtClean="0"/>
              <a:t>conversations, </a:t>
            </a:r>
            <a:r>
              <a:rPr lang="en-US" sz="2800" dirty="0"/>
              <a:t>not more </a:t>
            </a:r>
            <a:r>
              <a:rPr lang="en-US" sz="2800" dirty="0" smtClean="0"/>
              <a:t>sex</a:t>
            </a:r>
          </a:p>
          <a:p>
            <a:pPr lvl="0" hangingPunct="0"/>
            <a:r>
              <a:rPr lang="en-US" sz="2800" dirty="0" smtClean="0"/>
              <a:t>Bids for attention</a:t>
            </a:r>
          </a:p>
          <a:p>
            <a:pPr lvl="1" hangingPunct="0"/>
            <a:r>
              <a:rPr lang="en-US" sz="2800" dirty="0" smtClean="0"/>
              <a:t>Gestures that indicate affection, attention, humor or support</a:t>
            </a:r>
            <a:endParaRPr lang="en-US" sz="2800" dirty="0"/>
          </a:p>
          <a:p>
            <a:pPr lvl="0" hangingPunct="0"/>
            <a:r>
              <a:rPr lang="en-US" sz="2800" dirty="0" smtClean="0"/>
              <a:t>The </a:t>
            </a:r>
            <a:r>
              <a:rPr lang="en-US" sz="2800" dirty="0"/>
              <a:t>topics couples discuss together may </a:t>
            </a:r>
            <a:r>
              <a:rPr lang="en-US" sz="2800" dirty="0" smtClean="0"/>
              <a:t>be important </a:t>
            </a:r>
            <a:r>
              <a:rPr lang="en-US" sz="2800" dirty="0"/>
              <a:t>to </a:t>
            </a:r>
            <a:r>
              <a:rPr lang="en-US" sz="2800" dirty="0" smtClean="0"/>
              <a:t>well-being of a relationship</a:t>
            </a:r>
            <a:endParaRPr lang="en-US" sz="2800" dirty="0"/>
          </a:p>
          <a:p>
            <a:pPr lvl="0" hangingPunct="0"/>
            <a:r>
              <a:rPr lang="en-US" sz="2800" dirty="0" smtClean="0"/>
              <a:t>Meaningful </a:t>
            </a:r>
            <a:r>
              <a:rPr lang="en-US" sz="2800" dirty="0"/>
              <a:t>conversations </a:t>
            </a:r>
            <a:r>
              <a:rPr lang="en-US" sz="2800" dirty="0" smtClean="0"/>
              <a:t>help </a:t>
            </a:r>
            <a:r>
              <a:rPr lang="en-US" sz="2800" dirty="0"/>
              <a:t>foster increased relationship satisfaction and happiness</a:t>
            </a:r>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pic>
        <p:nvPicPr>
          <p:cNvPr id="3" name="Picture 2"/>
          <p:cNvPicPr>
            <a:picLocks noChangeAspect="1"/>
          </p:cNvPicPr>
          <p:nvPr/>
        </p:nvPicPr>
        <p:blipFill>
          <a:blip r:embed="rId3"/>
          <a:stretch>
            <a:fillRect/>
          </a:stretch>
        </p:blipFill>
        <p:spPr>
          <a:xfrm>
            <a:off x="6681040" y="2514601"/>
            <a:ext cx="2336800" cy="1752600"/>
          </a:xfrm>
          <a:prstGeom prst="rect">
            <a:avLst/>
          </a:prstGeom>
        </p:spPr>
      </p:pic>
    </p:spTree>
    <p:extLst>
      <p:ext uri="{BB962C8B-B14F-4D97-AF65-F5344CB8AC3E}">
        <p14:creationId xmlns:p14="http://schemas.microsoft.com/office/powerpoint/2010/main" val="6108461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Satisfaction: What Makes Them Feel Good </a:t>
            </a:r>
          </a:p>
        </p:txBody>
      </p:sp>
      <p:sp>
        <p:nvSpPr>
          <p:cNvPr id="3" name="Text Placeholder 2"/>
          <p:cNvSpPr>
            <a:spLocks noGrp="1"/>
          </p:cNvSpPr>
          <p:nvPr>
            <p:ph type="body" idx="1"/>
          </p:nvPr>
        </p:nvSpPr>
        <p:spPr>
          <a:xfrm>
            <a:off x="1028700" y="2340230"/>
            <a:ext cx="3335840" cy="555370"/>
          </a:xfrm>
        </p:spPr>
        <p:txBody>
          <a:bodyPr/>
          <a:lstStyle/>
          <a:p>
            <a:r>
              <a:rPr lang="en-US" dirty="0" smtClean="0"/>
              <a:t>Satisfied Couples</a:t>
            </a:r>
            <a:endParaRPr lang="en-US" dirty="0"/>
          </a:p>
        </p:txBody>
      </p:sp>
      <p:sp>
        <p:nvSpPr>
          <p:cNvPr id="4" name="Content Placeholder 3"/>
          <p:cNvSpPr>
            <a:spLocks noGrp="1"/>
          </p:cNvSpPr>
          <p:nvPr>
            <p:ph sz="half" idx="2"/>
          </p:nvPr>
        </p:nvSpPr>
        <p:spPr>
          <a:xfrm>
            <a:off x="1028700" y="3305208"/>
            <a:ext cx="3335839" cy="3148178"/>
          </a:xfrm>
        </p:spPr>
        <p:txBody>
          <a:bodyPr/>
          <a:lstStyle/>
          <a:p>
            <a:r>
              <a:rPr lang="en-US" dirty="0" smtClean="0"/>
              <a:t>More mutually supportive</a:t>
            </a:r>
          </a:p>
          <a:p>
            <a:r>
              <a:rPr lang="en-US" dirty="0" smtClean="0"/>
              <a:t>Laugh together more</a:t>
            </a:r>
          </a:p>
          <a:p>
            <a:r>
              <a:rPr lang="en-US" dirty="0" smtClean="0"/>
              <a:t>Withhold comments that may be received negatively</a:t>
            </a:r>
          </a:p>
          <a:p>
            <a:r>
              <a:rPr lang="en-US" dirty="0" smtClean="0"/>
              <a:t>Agree more about a variety of topics</a:t>
            </a:r>
            <a:endParaRPr lang="en-US" dirty="0"/>
          </a:p>
        </p:txBody>
      </p:sp>
      <p:sp>
        <p:nvSpPr>
          <p:cNvPr id="5" name="Text Placeholder 4"/>
          <p:cNvSpPr>
            <a:spLocks noGrp="1"/>
          </p:cNvSpPr>
          <p:nvPr>
            <p:ph type="body" sz="quarter" idx="3"/>
          </p:nvPr>
        </p:nvSpPr>
        <p:spPr>
          <a:xfrm>
            <a:off x="4893760" y="2349754"/>
            <a:ext cx="3335840" cy="545846"/>
          </a:xfrm>
        </p:spPr>
        <p:txBody>
          <a:bodyPr/>
          <a:lstStyle/>
          <a:p>
            <a:r>
              <a:rPr lang="en-US" dirty="0" smtClean="0"/>
              <a:t>Dissatisfied Couples</a:t>
            </a:r>
            <a:endParaRPr lang="en-US" dirty="0"/>
          </a:p>
        </p:txBody>
      </p:sp>
      <p:sp>
        <p:nvSpPr>
          <p:cNvPr id="6" name="Content Placeholder 5"/>
          <p:cNvSpPr>
            <a:spLocks noGrp="1"/>
          </p:cNvSpPr>
          <p:nvPr>
            <p:ph sz="quarter" idx="4"/>
          </p:nvPr>
        </p:nvSpPr>
        <p:spPr>
          <a:xfrm>
            <a:off x="4893760" y="3305208"/>
            <a:ext cx="3335840" cy="3148178"/>
          </a:xfrm>
        </p:spPr>
        <p:txBody>
          <a:bodyPr>
            <a:normAutofit lnSpcReduction="10000"/>
          </a:bodyPr>
          <a:lstStyle/>
          <a:p>
            <a:r>
              <a:rPr lang="en-US" dirty="0" smtClean="0"/>
              <a:t>Exhibit communication characterized by greater disagreement</a:t>
            </a:r>
          </a:p>
          <a:p>
            <a:r>
              <a:rPr lang="en-US" dirty="0" smtClean="0"/>
              <a:t>Less humor and laughter</a:t>
            </a:r>
          </a:p>
          <a:p>
            <a:r>
              <a:rPr lang="en-US" dirty="0" smtClean="0"/>
              <a:t>More expression of negative emotions like anger or disgust</a:t>
            </a:r>
          </a:p>
          <a:p>
            <a:r>
              <a:rPr lang="en-US" dirty="0" smtClean="0"/>
              <a:t>Fewer helpful comments</a:t>
            </a:r>
          </a:p>
          <a:p>
            <a:r>
              <a:rPr lang="en-US" dirty="0" smtClean="0"/>
              <a:t>More criticism</a:t>
            </a:r>
            <a:endParaRPr lang="en-US" dirty="0"/>
          </a:p>
        </p:txBody>
      </p:sp>
      <p:sp>
        <p:nvSpPr>
          <p:cNvPr id="7" name="Footer Placeholder 6"/>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537013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algn="ctr"/>
            <a:r>
              <a:rPr lang="en-US" dirty="0"/>
              <a:t>Relationship Satisfaction: What Makes Them Feel Good </a:t>
            </a:r>
            <a:endParaRPr lang="en-US" altLang="en-US" dirty="0" smtClean="0"/>
          </a:p>
        </p:txBody>
      </p:sp>
      <p:sp>
        <p:nvSpPr>
          <p:cNvPr id="3" name="Content Placeholder 2"/>
          <p:cNvSpPr>
            <a:spLocks noGrp="1"/>
          </p:cNvSpPr>
          <p:nvPr>
            <p:ph idx="1"/>
          </p:nvPr>
        </p:nvSpPr>
        <p:spPr>
          <a:xfrm>
            <a:off x="838200" y="2058988"/>
            <a:ext cx="5410200" cy="4302125"/>
          </a:xfrm>
        </p:spPr>
        <p:txBody>
          <a:bodyPr>
            <a:normAutofit fontScale="92500" lnSpcReduction="20000"/>
          </a:bodyPr>
          <a:lstStyle/>
          <a:p>
            <a:pPr marL="0" indent="0">
              <a:spcBef>
                <a:spcPts val="0"/>
              </a:spcBef>
              <a:buNone/>
              <a:defRPr/>
            </a:pPr>
            <a:r>
              <a:rPr lang="en-US" altLang="en-US" sz="3600" dirty="0" smtClean="0"/>
              <a:t>John and Julie </a:t>
            </a:r>
            <a:r>
              <a:rPr lang="en-US" altLang="en-US" sz="3600" dirty="0" err="1" smtClean="0"/>
              <a:t>Gottman</a:t>
            </a:r>
            <a:endParaRPr lang="en-US" altLang="en-US" sz="3600" dirty="0" smtClean="0"/>
          </a:p>
          <a:p>
            <a:pPr>
              <a:spcBef>
                <a:spcPts val="0"/>
              </a:spcBef>
              <a:buFont typeface="Wingdings" panose="05000000000000000000" pitchFamily="2" charset="2"/>
              <a:buNone/>
              <a:defRPr/>
            </a:pPr>
            <a:r>
              <a:rPr lang="en-US" altLang="en-US" sz="3600" b="1" dirty="0" smtClean="0"/>
              <a:t>	</a:t>
            </a:r>
            <a:r>
              <a:rPr lang="en-US" altLang="en-US" sz="2600" dirty="0"/>
              <a:t>L</a:t>
            </a:r>
            <a:r>
              <a:rPr lang="en-US" altLang="en-US" sz="2600" dirty="0" smtClean="0"/>
              <a:t>ongitudinal studies of married couples</a:t>
            </a:r>
          </a:p>
          <a:p>
            <a:pPr>
              <a:spcBef>
                <a:spcPts val="0"/>
              </a:spcBef>
              <a:buFont typeface="Wingdings" panose="05000000000000000000" pitchFamily="2" charset="2"/>
              <a:buNone/>
              <a:defRPr/>
            </a:pPr>
            <a:r>
              <a:rPr lang="en-US" altLang="en-US" sz="2600" dirty="0"/>
              <a:t>	</a:t>
            </a:r>
            <a:r>
              <a:rPr lang="en-US" altLang="en-US" sz="2600" dirty="0" smtClean="0"/>
              <a:t>Magic ratio for marriages: 5:1</a:t>
            </a:r>
          </a:p>
          <a:p>
            <a:pPr>
              <a:spcBef>
                <a:spcPts val="0"/>
              </a:spcBef>
              <a:buFont typeface="Wingdings" panose="05000000000000000000" pitchFamily="2" charset="2"/>
              <a:buNone/>
              <a:defRPr/>
            </a:pPr>
            <a:r>
              <a:rPr lang="en-US" altLang="en-US" sz="2600" dirty="0" smtClean="0"/>
              <a:t>		5 positive interactions to one negative needed to maintain a healthy relationship</a:t>
            </a:r>
          </a:p>
          <a:p>
            <a:pPr marL="0" indent="0">
              <a:spcBef>
                <a:spcPts val="0"/>
              </a:spcBef>
              <a:buFont typeface="Wingdings" panose="05000000000000000000" pitchFamily="2" charset="2"/>
              <a:buNone/>
              <a:defRPr/>
            </a:pPr>
            <a:r>
              <a:rPr lang="en-US" altLang="en-US" sz="2600" dirty="0" smtClean="0"/>
              <a:t>	As ratio approaches 1:1, divorce is likely</a:t>
            </a:r>
          </a:p>
          <a:p>
            <a:pPr marL="0" indent="0">
              <a:spcBef>
                <a:spcPts val="0"/>
              </a:spcBef>
              <a:buFont typeface="Wingdings" panose="05000000000000000000" pitchFamily="2" charset="2"/>
              <a:buNone/>
              <a:defRPr/>
            </a:pPr>
            <a:endParaRPr lang="en-US" altLang="en-US" sz="2600" b="1" dirty="0"/>
          </a:p>
          <a:p>
            <a:pPr marL="0" indent="0">
              <a:spcBef>
                <a:spcPts val="0"/>
              </a:spcBef>
              <a:buFont typeface="Wingdings" panose="05000000000000000000" pitchFamily="2" charset="2"/>
              <a:buNone/>
              <a:defRPr/>
            </a:pPr>
            <a:r>
              <a:rPr lang="en-US" altLang="en-US" sz="2600" dirty="0" smtClean="0"/>
              <a:t>5:1 does not mean no arguments…talk about difficult situations with positive interactions of warmth, affection, and humor</a:t>
            </a:r>
            <a:r>
              <a:rPr lang="en-US" altLang="en-US" sz="2600" b="1" dirty="0" smtClean="0"/>
              <a:t>	</a:t>
            </a:r>
            <a:r>
              <a:rPr lang="en-US" altLang="en-US" sz="2800" b="1" dirty="0" smtClean="0"/>
              <a:t>			</a:t>
            </a:r>
          </a:p>
        </p:txBody>
      </p:sp>
      <p:sp>
        <p:nvSpPr>
          <p:cNvPr id="4" name="Footer Placeholder 3"/>
          <p:cNvSpPr>
            <a:spLocks noGrp="1"/>
          </p:cNvSpPr>
          <p:nvPr>
            <p:ph type="ftr" sz="quarter" idx="11"/>
          </p:nvPr>
        </p:nvSpPr>
        <p:spPr>
          <a:xfrm>
            <a:off x="2895600" y="6248400"/>
            <a:ext cx="3124200" cy="457200"/>
          </a:xfrm>
        </p:spPr>
        <p:txBody>
          <a:bodyPr/>
          <a:lstStyle/>
          <a:p>
            <a:pPr>
              <a:defRPr/>
            </a:pPr>
            <a:r>
              <a:rPr lang="en-US" altLang="en-US" smtClean="0"/>
              <a:t>Positive Psychology: The Scientific and Practical Explorations of Human Strengths © 2014 SAGE</a:t>
            </a:r>
            <a:endParaRPr lang="en-US" altLang="en-US"/>
          </a:p>
        </p:txBody>
      </p:sp>
      <p:pic>
        <p:nvPicPr>
          <p:cNvPr id="57349" name="Picture 6" descr="John Gottman with his wife Jul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200400"/>
            <a:ext cx="21240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400800" y="5410200"/>
            <a:ext cx="2362200" cy="369332"/>
          </a:xfrm>
          <a:prstGeom prst="rect">
            <a:avLst/>
          </a:prstGeom>
          <a:noFill/>
        </p:spPr>
        <p:txBody>
          <a:bodyPr wrap="square" rtlCol="0">
            <a:spAutoFit/>
          </a:bodyPr>
          <a:lstStyle/>
          <a:p>
            <a:r>
              <a:rPr lang="en-US" dirty="0" smtClean="0"/>
              <a:t>The </a:t>
            </a:r>
            <a:r>
              <a:rPr lang="en-US" dirty="0" err="1" smtClean="0"/>
              <a:t>Gottman</a:t>
            </a:r>
            <a:r>
              <a:rPr lang="en-US" dirty="0" smtClean="0"/>
              <a:t> Institute</a:t>
            </a:r>
            <a:endParaRPr lang="en-US" dirty="0"/>
          </a:p>
        </p:txBody>
      </p:sp>
    </p:spTree>
    <p:extLst>
      <p:ext uri="{BB962C8B-B14F-4D97-AF65-F5344CB8AC3E}">
        <p14:creationId xmlns:p14="http://schemas.microsoft.com/office/powerpoint/2010/main" val="2800094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Relationship </a:t>
            </a:r>
            <a:r>
              <a:rPr lang="en-US" sz="4000" dirty="0" smtClean="0"/>
              <a:t>Satisfaction</a:t>
            </a:r>
            <a:r>
              <a:rPr lang="en-US" sz="4000" dirty="0"/>
              <a:t>: What </a:t>
            </a:r>
            <a:r>
              <a:rPr lang="en-US" sz="4000" dirty="0" smtClean="0"/>
              <a:t>Makes </a:t>
            </a:r>
            <a:r>
              <a:rPr lang="en-US" sz="4000" dirty="0"/>
              <a:t>T</a:t>
            </a:r>
            <a:r>
              <a:rPr lang="en-US" sz="4000" dirty="0" smtClean="0"/>
              <a:t>hem </a:t>
            </a:r>
            <a:r>
              <a:rPr lang="en-US" sz="4000" dirty="0"/>
              <a:t>F</a:t>
            </a:r>
            <a:r>
              <a:rPr lang="en-US" sz="4000" dirty="0" smtClean="0"/>
              <a:t>eel </a:t>
            </a:r>
            <a:r>
              <a:rPr lang="en-US" sz="4000" dirty="0"/>
              <a:t>G</a:t>
            </a:r>
            <a:r>
              <a:rPr lang="en-US" sz="4000" dirty="0" smtClean="0"/>
              <a:t>ood </a:t>
            </a:r>
            <a:endParaRPr lang="en-US" sz="4000" dirty="0"/>
          </a:p>
        </p:txBody>
      </p:sp>
      <p:sp>
        <p:nvSpPr>
          <p:cNvPr id="4" name="Content Placeholder 3"/>
          <p:cNvSpPr>
            <a:spLocks noGrp="1"/>
          </p:cNvSpPr>
          <p:nvPr>
            <p:ph idx="1"/>
          </p:nvPr>
        </p:nvSpPr>
        <p:spPr>
          <a:xfrm>
            <a:off x="838200" y="2286000"/>
            <a:ext cx="7772400" cy="3581400"/>
          </a:xfrm>
        </p:spPr>
        <p:txBody>
          <a:bodyPr>
            <a:normAutofit/>
          </a:bodyPr>
          <a:lstStyle/>
          <a:p>
            <a:pPr marL="0" indent="0">
              <a:buNone/>
            </a:pPr>
            <a:r>
              <a:rPr lang="en-US" sz="3000" dirty="0" smtClean="0"/>
              <a:t>Communication: Capitalization </a:t>
            </a:r>
          </a:p>
          <a:p>
            <a:pPr lvl="0" hangingPunct="0"/>
            <a:r>
              <a:rPr lang="en-US" sz="3000" dirty="0" smtClean="0"/>
              <a:t>Capitalization…an example of social support</a:t>
            </a:r>
          </a:p>
          <a:p>
            <a:pPr lvl="1" hangingPunct="0"/>
            <a:r>
              <a:rPr lang="en-US" sz="3000" dirty="0" smtClean="0"/>
              <a:t>Helpful </a:t>
            </a:r>
            <a:r>
              <a:rPr lang="en-US" sz="3000" dirty="0"/>
              <a:t>to the person sharing, the person listening, or both </a:t>
            </a:r>
          </a:p>
          <a:p>
            <a:pPr lvl="1" hangingPunct="0"/>
            <a:r>
              <a:rPr lang="en-US" sz="3000" dirty="0" smtClean="0"/>
              <a:t>Means revealing </a:t>
            </a:r>
            <a:r>
              <a:rPr lang="en-US" sz="3000" dirty="0"/>
              <a:t>positive things about oneself or one’s experiences</a:t>
            </a:r>
          </a:p>
          <a:p>
            <a:pPr marL="0" indent="0">
              <a:buNone/>
            </a:pPr>
            <a:endParaRPr lang="en-US" sz="3000" dirty="0"/>
          </a:p>
          <a:p>
            <a:pPr marL="0" indent="0">
              <a:buNone/>
            </a:pPr>
            <a:endParaRPr lang="en-US" sz="3000"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429498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Relationship </a:t>
            </a:r>
            <a:r>
              <a:rPr lang="en-US" sz="4000" dirty="0" smtClean="0"/>
              <a:t>Satisfaction</a:t>
            </a:r>
            <a:r>
              <a:rPr lang="en-US" sz="4000" dirty="0"/>
              <a:t>: What </a:t>
            </a:r>
            <a:r>
              <a:rPr lang="en-US" sz="4000" dirty="0" smtClean="0"/>
              <a:t>Makes </a:t>
            </a:r>
            <a:r>
              <a:rPr lang="en-US" sz="4000" dirty="0"/>
              <a:t>T</a:t>
            </a:r>
            <a:r>
              <a:rPr lang="en-US" sz="4000" dirty="0" smtClean="0"/>
              <a:t>hem </a:t>
            </a:r>
            <a:r>
              <a:rPr lang="en-US" sz="4000" dirty="0"/>
              <a:t>F</a:t>
            </a:r>
            <a:r>
              <a:rPr lang="en-US" sz="4000" dirty="0" smtClean="0"/>
              <a:t>eel </a:t>
            </a:r>
            <a:r>
              <a:rPr lang="en-US" sz="4000" dirty="0"/>
              <a:t>G</a:t>
            </a:r>
            <a:r>
              <a:rPr lang="en-US" sz="4000" dirty="0" smtClean="0"/>
              <a:t>ood </a:t>
            </a:r>
            <a:endParaRPr lang="en-US" sz="4000" dirty="0"/>
          </a:p>
        </p:txBody>
      </p:sp>
      <p:sp>
        <p:nvSpPr>
          <p:cNvPr id="4" name="Content Placeholder 3"/>
          <p:cNvSpPr>
            <a:spLocks noGrp="1"/>
          </p:cNvSpPr>
          <p:nvPr>
            <p:ph idx="1"/>
          </p:nvPr>
        </p:nvSpPr>
        <p:spPr>
          <a:xfrm>
            <a:off x="838200" y="1981200"/>
            <a:ext cx="7772400" cy="4343400"/>
          </a:xfrm>
        </p:spPr>
        <p:txBody>
          <a:bodyPr>
            <a:normAutofit lnSpcReduction="10000"/>
          </a:bodyPr>
          <a:lstStyle/>
          <a:p>
            <a:pPr marL="0" indent="0">
              <a:buNone/>
            </a:pPr>
            <a:r>
              <a:rPr lang="en-US" sz="3000" dirty="0" smtClean="0"/>
              <a:t>Communication: Capitalization </a:t>
            </a:r>
          </a:p>
          <a:p>
            <a:pPr lvl="0" hangingPunct="0"/>
            <a:r>
              <a:rPr lang="en-US" sz="3000" dirty="0" smtClean="0"/>
              <a:t>Capitalization…an example of social support</a:t>
            </a:r>
          </a:p>
          <a:p>
            <a:pPr marL="530352" lvl="1" indent="0" hangingPunct="0">
              <a:buNone/>
            </a:pPr>
            <a:r>
              <a:rPr lang="en-US" sz="3000" dirty="0" smtClean="0"/>
              <a:t>Spouse smiling home from work and says “I was just offered a big promotion at work”</a:t>
            </a:r>
          </a:p>
          <a:p>
            <a:pPr lvl="1" hangingPunct="0"/>
            <a:r>
              <a:rPr lang="en-US" sz="3000" dirty="0" smtClean="0"/>
              <a:t>Passive-destructive “did you get dinner?”</a:t>
            </a:r>
          </a:p>
          <a:p>
            <a:pPr lvl="1" hangingPunct="0"/>
            <a:r>
              <a:rPr lang="en-US" sz="3000" dirty="0" smtClean="0"/>
              <a:t>Active-destructive “I’ll see less of you”</a:t>
            </a:r>
          </a:p>
          <a:p>
            <a:pPr lvl="1" hangingPunct="0"/>
            <a:r>
              <a:rPr lang="en-US" sz="3000" dirty="0" smtClean="0"/>
              <a:t>Passive-constructive “Nice.”</a:t>
            </a:r>
          </a:p>
          <a:p>
            <a:pPr lvl="1" hangingPunct="0"/>
            <a:r>
              <a:rPr lang="en-US" sz="3000" dirty="0" smtClean="0"/>
              <a:t>Active-constructive** “That’s great. I’m proud of you. You will be great at it”</a:t>
            </a:r>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199235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Relationship </a:t>
            </a:r>
            <a:r>
              <a:rPr lang="en-US" sz="4000" dirty="0" smtClean="0"/>
              <a:t>Satisfaction</a:t>
            </a:r>
            <a:r>
              <a:rPr lang="en-US" sz="4000" dirty="0"/>
              <a:t>: What </a:t>
            </a:r>
            <a:r>
              <a:rPr lang="en-US" sz="4000" dirty="0" smtClean="0"/>
              <a:t>Makes </a:t>
            </a:r>
            <a:r>
              <a:rPr lang="en-US" sz="4000" dirty="0"/>
              <a:t>T</a:t>
            </a:r>
            <a:r>
              <a:rPr lang="en-US" sz="4000" dirty="0" smtClean="0"/>
              <a:t>hem </a:t>
            </a:r>
            <a:r>
              <a:rPr lang="en-US" sz="4000" dirty="0"/>
              <a:t>F</a:t>
            </a:r>
            <a:r>
              <a:rPr lang="en-US" sz="4000" dirty="0" smtClean="0"/>
              <a:t>eel </a:t>
            </a:r>
            <a:r>
              <a:rPr lang="en-US" sz="4000" dirty="0"/>
              <a:t>G</a:t>
            </a:r>
            <a:r>
              <a:rPr lang="en-US" sz="4000" dirty="0" smtClean="0"/>
              <a:t>ood </a:t>
            </a:r>
            <a:endParaRPr lang="en-US" sz="4000" dirty="0"/>
          </a:p>
        </p:txBody>
      </p:sp>
      <p:sp>
        <p:nvSpPr>
          <p:cNvPr id="4" name="Content Placeholder 3"/>
          <p:cNvSpPr>
            <a:spLocks noGrp="1"/>
          </p:cNvSpPr>
          <p:nvPr>
            <p:ph idx="1"/>
          </p:nvPr>
        </p:nvSpPr>
        <p:spPr>
          <a:xfrm>
            <a:off x="1028700" y="1981200"/>
            <a:ext cx="7200900" cy="4648200"/>
          </a:xfrm>
        </p:spPr>
        <p:txBody>
          <a:bodyPr>
            <a:noAutofit/>
          </a:bodyPr>
          <a:lstStyle/>
          <a:p>
            <a:pPr marL="0" indent="0">
              <a:buNone/>
            </a:pPr>
            <a:r>
              <a:rPr lang="en-US" sz="3000" dirty="0"/>
              <a:t>Communication: Self-Disclosure</a:t>
            </a:r>
            <a:r>
              <a:rPr lang="en-US" sz="3000" b="1" dirty="0"/>
              <a:t> </a:t>
            </a:r>
            <a:endParaRPr lang="en-US" sz="3000" dirty="0"/>
          </a:p>
          <a:p>
            <a:pPr lvl="0" hangingPunct="0"/>
            <a:r>
              <a:rPr lang="en-US" sz="2800" dirty="0" smtClean="0"/>
              <a:t>Self-disclosure: Revealing to oneself and others exactly </a:t>
            </a:r>
            <a:r>
              <a:rPr lang="en-US" sz="2800" dirty="0"/>
              <a:t>who, what, and where </a:t>
            </a:r>
            <a:r>
              <a:rPr lang="en-US" sz="2800" dirty="0" smtClean="0"/>
              <a:t>one is </a:t>
            </a:r>
            <a:endParaRPr lang="en-US" sz="2800" dirty="0"/>
          </a:p>
          <a:p>
            <a:pPr lvl="1" hangingPunct="0"/>
            <a:r>
              <a:rPr lang="en-US" sz="2800" dirty="0" smtClean="0"/>
              <a:t>Transparency: live more zestfully because not wasting time/energy disguising true feelings or thoughts</a:t>
            </a:r>
          </a:p>
          <a:p>
            <a:pPr lvl="1" hangingPunct="0"/>
            <a:r>
              <a:rPr lang="en-US" sz="2800" dirty="0" smtClean="0"/>
              <a:t>Involves self-awareness</a:t>
            </a:r>
          </a:p>
          <a:p>
            <a:pPr lvl="1" hangingPunct="0"/>
            <a:r>
              <a:rPr lang="en-US" sz="2800" dirty="0" smtClean="0"/>
              <a:t>Value to intimate relationships, not the person you meet on the street</a:t>
            </a:r>
          </a:p>
          <a:p>
            <a:pPr lvl="1" hangingPunct="0"/>
            <a:r>
              <a:rPr lang="en-US" sz="2800" dirty="0" smtClean="0"/>
              <a:t>Caution: self-disclosure in the workplace</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761709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Relationship </a:t>
            </a:r>
            <a:r>
              <a:rPr lang="en-US" sz="4000" dirty="0" smtClean="0"/>
              <a:t>Satisfaction</a:t>
            </a:r>
            <a:r>
              <a:rPr lang="en-US" sz="4000" dirty="0"/>
              <a:t>: What </a:t>
            </a:r>
            <a:r>
              <a:rPr lang="en-US" sz="4000" dirty="0" smtClean="0"/>
              <a:t>Makes </a:t>
            </a:r>
            <a:r>
              <a:rPr lang="en-US" sz="4000" dirty="0"/>
              <a:t>T</a:t>
            </a:r>
            <a:r>
              <a:rPr lang="en-US" sz="4000" dirty="0" smtClean="0"/>
              <a:t>hem </a:t>
            </a:r>
            <a:r>
              <a:rPr lang="en-US" sz="4000" dirty="0"/>
              <a:t>F</a:t>
            </a:r>
            <a:r>
              <a:rPr lang="en-US" sz="4000" dirty="0" smtClean="0"/>
              <a:t>eel </a:t>
            </a:r>
            <a:r>
              <a:rPr lang="en-US" sz="4000" dirty="0"/>
              <a:t>G</a:t>
            </a:r>
            <a:r>
              <a:rPr lang="en-US" sz="4000" dirty="0" smtClean="0"/>
              <a:t>ood </a:t>
            </a:r>
            <a:endParaRPr lang="en-US" sz="4000" dirty="0"/>
          </a:p>
        </p:txBody>
      </p:sp>
      <p:sp>
        <p:nvSpPr>
          <p:cNvPr id="4" name="Content Placeholder 3"/>
          <p:cNvSpPr>
            <a:spLocks noGrp="1"/>
          </p:cNvSpPr>
          <p:nvPr>
            <p:ph idx="1"/>
          </p:nvPr>
        </p:nvSpPr>
        <p:spPr>
          <a:xfrm>
            <a:off x="762000" y="2171700"/>
            <a:ext cx="4343400" cy="4457700"/>
          </a:xfrm>
        </p:spPr>
        <p:txBody>
          <a:bodyPr>
            <a:noAutofit/>
          </a:bodyPr>
          <a:lstStyle/>
          <a:p>
            <a:pPr marL="0" indent="0">
              <a:buNone/>
            </a:pPr>
            <a:r>
              <a:rPr lang="en-US" sz="3000" dirty="0"/>
              <a:t>Communication: Gratitude, Empathy, and Curiosity </a:t>
            </a:r>
            <a:endParaRPr lang="en-US" sz="3000" dirty="0" smtClean="0"/>
          </a:p>
          <a:p>
            <a:pPr lvl="0" hangingPunct="0"/>
            <a:r>
              <a:rPr lang="en-US" sz="2800" dirty="0" smtClean="0"/>
              <a:t>Gratitude: Helps to </a:t>
            </a:r>
            <a:r>
              <a:rPr lang="en-US" sz="2800" dirty="0"/>
              <a:t>maintain and enhance social </a:t>
            </a:r>
            <a:r>
              <a:rPr lang="en-US" sz="2800" dirty="0" smtClean="0"/>
              <a:t>relationships</a:t>
            </a:r>
          </a:p>
          <a:p>
            <a:pPr lvl="1" hangingPunct="0"/>
            <a:r>
              <a:rPr lang="en-US" sz="2800" dirty="0" smtClean="0"/>
              <a:t>Frequent and small better than big and rare</a:t>
            </a:r>
            <a:endParaRPr lang="en-US" sz="2800"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pic>
        <p:nvPicPr>
          <p:cNvPr id="2" name="Picture 1"/>
          <p:cNvPicPr>
            <a:picLocks noChangeAspect="1"/>
          </p:cNvPicPr>
          <p:nvPr/>
        </p:nvPicPr>
        <p:blipFill>
          <a:blip r:embed="rId3"/>
          <a:stretch>
            <a:fillRect/>
          </a:stretch>
        </p:blipFill>
        <p:spPr>
          <a:xfrm>
            <a:off x="5562817" y="2590800"/>
            <a:ext cx="2738954" cy="2697870"/>
          </a:xfrm>
          <a:prstGeom prst="rect">
            <a:avLst/>
          </a:prstGeom>
        </p:spPr>
      </p:pic>
    </p:spTree>
    <p:extLst>
      <p:ext uri="{BB962C8B-B14F-4D97-AF65-F5344CB8AC3E}">
        <p14:creationId xmlns:p14="http://schemas.microsoft.com/office/powerpoint/2010/main" val="3808904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Relationship </a:t>
            </a:r>
            <a:r>
              <a:rPr lang="en-US" sz="4000" dirty="0" smtClean="0"/>
              <a:t>Satisfaction</a:t>
            </a:r>
            <a:r>
              <a:rPr lang="en-US" sz="4000" dirty="0"/>
              <a:t>: What </a:t>
            </a:r>
            <a:r>
              <a:rPr lang="en-US" sz="4000" dirty="0" smtClean="0"/>
              <a:t>Makes </a:t>
            </a:r>
            <a:r>
              <a:rPr lang="en-US" sz="4000" dirty="0"/>
              <a:t>T</a:t>
            </a:r>
            <a:r>
              <a:rPr lang="en-US" sz="4000" dirty="0" smtClean="0"/>
              <a:t>hem </a:t>
            </a:r>
            <a:r>
              <a:rPr lang="en-US" sz="4000" dirty="0"/>
              <a:t>F</a:t>
            </a:r>
            <a:r>
              <a:rPr lang="en-US" sz="4000" dirty="0" smtClean="0"/>
              <a:t>eel </a:t>
            </a:r>
            <a:r>
              <a:rPr lang="en-US" sz="4000" dirty="0"/>
              <a:t>G</a:t>
            </a:r>
            <a:r>
              <a:rPr lang="en-US" sz="4000" dirty="0" smtClean="0"/>
              <a:t>ood </a:t>
            </a:r>
            <a:endParaRPr lang="en-US" sz="4000" dirty="0"/>
          </a:p>
        </p:txBody>
      </p:sp>
      <p:sp>
        <p:nvSpPr>
          <p:cNvPr id="4" name="Content Placeholder 3"/>
          <p:cNvSpPr>
            <a:spLocks noGrp="1"/>
          </p:cNvSpPr>
          <p:nvPr>
            <p:ph idx="1"/>
          </p:nvPr>
        </p:nvSpPr>
        <p:spPr>
          <a:xfrm>
            <a:off x="762000" y="2171700"/>
            <a:ext cx="5791200" cy="4457700"/>
          </a:xfrm>
        </p:spPr>
        <p:txBody>
          <a:bodyPr>
            <a:noAutofit/>
          </a:bodyPr>
          <a:lstStyle/>
          <a:p>
            <a:pPr marL="0" indent="0">
              <a:buNone/>
            </a:pPr>
            <a:r>
              <a:rPr lang="en-US" sz="3000" dirty="0"/>
              <a:t>Communication: Gratitude, Empathy, and Curiosity </a:t>
            </a:r>
            <a:endParaRPr lang="en-US" sz="3000" dirty="0" smtClean="0"/>
          </a:p>
          <a:p>
            <a:pPr lvl="0" hangingPunct="0"/>
            <a:r>
              <a:rPr lang="en-US" sz="2800" dirty="0" smtClean="0"/>
              <a:t>Empathy: Social glue </a:t>
            </a:r>
            <a:r>
              <a:rPr lang="en-US" sz="2800" dirty="0"/>
              <a:t>to maintain the </a:t>
            </a:r>
            <a:r>
              <a:rPr lang="en-US" sz="2800" dirty="0" smtClean="0"/>
              <a:t>relationship</a:t>
            </a:r>
          </a:p>
          <a:p>
            <a:pPr lvl="1" hangingPunct="0"/>
            <a:r>
              <a:rPr lang="en-US" sz="2800" dirty="0" smtClean="0"/>
              <a:t>Affective: emotional engagement with other’s situation</a:t>
            </a:r>
          </a:p>
          <a:p>
            <a:pPr lvl="1" hangingPunct="0"/>
            <a:r>
              <a:rPr lang="en-US" sz="2800" dirty="0" smtClean="0"/>
              <a:t>Cognitive: intellectual awareness of other’s situation</a:t>
            </a:r>
            <a:endParaRPr lang="en-US" sz="2800"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pic>
        <p:nvPicPr>
          <p:cNvPr id="2" name="Picture 1"/>
          <p:cNvPicPr>
            <a:picLocks noChangeAspect="1"/>
          </p:cNvPicPr>
          <p:nvPr/>
        </p:nvPicPr>
        <p:blipFill>
          <a:blip r:embed="rId3"/>
          <a:stretch>
            <a:fillRect/>
          </a:stretch>
        </p:blipFill>
        <p:spPr>
          <a:xfrm>
            <a:off x="6248400" y="3810000"/>
            <a:ext cx="2697296" cy="1456540"/>
          </a:xfrm>
          <a:prstGeom prst="rect">
            <a:avLst/>
          </a:prstGeom>
        </p:spPr>
      </p:pic>
    </p:spTree>
    <p:extLst>
      <p:ext uri="{BB962C8B-B14F-4D97-AF65-F5344CB8AC3E}">
        <p14:creationId xmlns:p14="http://schemas.microsoft.com/office/powerpoint/2010/main" val="717628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Relationship Stability: What Makes It Last?</a:t>
            </a:r>
            <a:endParaRPr lang="en-US" sz="4000" dirty="0"/>
          </a:p>
        </p:txBody>
      </p:sp>
      <p:sp>
        <p:nvSpPr>
          <p:cNvPr id="4" name="Content Placeholder 3"/>
          <p:cNvSpPr>
            <a:spLocks noGrp="1"/>
          </p:cNvSpPr>
          <p:nvPr>
            <p:ph idx="1"/>
          </p:nvPr>
        </p:nvSpPr>
        <p:spPr/>
        <p:txBody>
          <a:bodyPr>
            <a:noAutofit/>
          </a:bodyPr>
          <a:lstStyle/>
          <a:p>
            <a:pPr lvl="0" hangingPunct="0"/>
            <a:r>
              <a:rPr lang="en-US" sz="3000" dirty="0"/>
              <a:t>High satisfaction with a relationship does not necessarily translate into long-term </a:t>
            </a:r>
            <a:r>
              <a:rPr lang="en-US" sz="3000" dirty="0" smtClean="0"/>
              <a:t>stability</a:t>
            </a:r>
          </a:p>
          <a:p>
            <a:pPr lvl="0" hangingPunct="0"/>
            <a:r>
              <a:rPr lang="en-US" sz="3000" dirty="0" smtClean="0"/>
              <a:t>All terminal marriages are not failures</a:t>
            </a:r>
          </a:p>
          <a:p>
            <a:pPr lvl="1" hangingPunct="0"/>
            <a:r>
              <a:rPr lang="en-US" sz="3000" dirty="0" smtClean="0"/>
              <a:t>Low quality marriages affect spouse and children</a:t>
            </a:r>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279489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dirty="0"/>
              <a:t>Genes, </a:t>
            </a:r>
            <a:r>
              <a:rPr lang="en-US" sz="4000" dirty="0" smtClean="0"/>
              <a:t>Hormones</a:t>
            </a:r>
            <a:r>
              <a:rPr lang="en-US" sz="4000" dirty="0"/>
              <a:t>, and </a:t>
            </a:r>
            <a:r>
              <a:rPr lang="en-US" sz="4000" dirty="0" smtClean="0"/>
              <a:t>Marriage</a:t>
            </a:r>
            <a:endParaRPr lang="en-US" sz="4000" dirty="0"/>
          </a:p>
        </p:txBody>
      </p:sp>
      <p:sp>
        <p:nvSpPr>
          <p:cNvPr id="9" name="Content Placeholder 8"/>
          <p:cNvSpPr>
            <a:spLocks noGrp="1"/>
          </p:cNvSpPr>
          <p:nvPr>
            <p:ph idx="1"/>
          </p:nvPr>
        </p:nvSpPr>
        <p:spPr>
          <a:xfrm>
            <a:off x="1028700" y="1676400"/>
            <a:ext cx="7505700" cy="4648200"/>
          </a:xfrm>
        </p:spPr>
        <p:txBody>
          <a:bodyPr>
            <a:normAutofit fontScale="85000" lnSpcReduction="20000"/>
          </a:bodyPr>
          <a:lstStyle/>
          <a:p>
            <a:pPr marL="0" indent="0">
              <a:buNone/>
            </a:pPr>
            <a:r>
              <a:rPr lang="en-US" sz="3000" dirty="0"/>
              <a:t>The </a:t>
            </a:r>
            <a:r>
              <a:rPr lang="en-US" sz="3000" dirty="0" smtClean="0"/>
              <a:t>Biochemistry </a:t>
            </a:r>
            <a:r>
              <a:rPr lang="en-US" sz="3000" dirty="0"/>
              <a:t>of </a:t>
            </a:r>
            <a:r>
              <a:rPr lang="en-US" sz="3000" dirty="0" smtClean="0"/>
              <a:t>Love</a:t>
            </a:r>
          </a:p>
          <a:p>
            <a:pPr lvl="0" hangingPunct="0"/>
            <a:r>
              <a:rPr lang="en-US" sz="3000" dirty="0" smtClean="0"/>
              <a:t>Oxytocin--hormone </a:t>
            </a:r>
            <a:r>
              <a:rPr lang="en-US" sz="3000" dirty="0"/>
              <a:t>that </a:t>
            </a:r>
            <a:r>
              <a:rPr lang="en-US" sz="3000" dirty="0" smtClean="0"/>
              <a:t>increases in response to affection and </a:t>
            </a:r>
            <a:r>
              <a:rPr lang="en-US" sz="3000" dirty="0"/>
              <a:t>love  </a:t>
            </a:r>
            <a:endParaRPr lang="en-US" sz="3000" dirty="0" smtClean="0"/>
          </a:p>
          <a:p>
            <a:pPr lvl="1" hangingPunct="0"/>
            <a:r>
              <a:rPr lang="en-US" sz="3000" dirty="0" smtClean="0"/>
              <a:t>Linked with social bonding (e.g., breastfeeding), generosity, feelings of closeness and intimacy</a:t>
            </a:r>
            <a:endParaRPr lang="en-US" sz="3000" dirty="0"/>
          </a:p>
          <a:p>
            <a:pPr lvl="1" hangingPunct="0"/>
            <a:r>
              <a:rPr lang="en-US" sz="3000" dirty="0" smtClean="0"/>
              <a:t>Oxytocin related to reductions in </a:t>
            </a:r>
            <a:r>
              <a:rPr lang="en-US" sz="3000" dirty="0"/>
              <a:t>stress and </a:t>
            </a:r>
            <a:r>
              <a:rPr lang="en-US" sz="3000" dirty="0" smtClean="0"/>
              <a:t>anxiety</a:t>
            </a:r>
          </a:p>
          <a:p>
            <a:pPr lvl="1" hangingPunct="0"/>
            <a:r>
              <a:rPr lang="en-US" sz="3000" dirty="0" smtClean="0"/>
              <a:t>Related to increased </a:t>
            </a:r>
            <a:r>
              <a:rPr lang="en-US" sz="3000" dirty="0"/>
              <a:t>motivation to seek out social contact and </a:t>
            </a:r>
            <a:r>
              <a:rPr lang="en-US" sz="3000" dirty="0" smtClean="0"/>
              <a:t>support</a:t>
            </a:r>
            <a:r>
              <a:rPr lang="en-US" sz="3000" dirty="0"/>
              <a:t> </a:t>
            </a:r>
          </a:p>
          <a:p>
            <a:pPr lvl="0" hangingPunct="0"/>
            <a:r>
              <a:rPr lang="en-US" sz="3000" dirty="0"/>
              <a:t>Endogenous </a:t>
            </a:r>
            <a:r>
              <a:rPr lang="en-US" sz="3000" dirty="0" smtClean="0"/>
              <a:t>opioids</a:t>
            </a:r>
          </a:p>
          <a:p>
            <a:pPr lvl="1" hangingPunct="0"/>
            <a:r>
              <a:rPr lang="en-US" sz="3200" dirty="0" smtClean="0"/>
              <a:t>Involved </a:t>
            </a:r>
            <a:r>
              <a:rPr lang="en-US" sz="3200" dirty="0"/>
              <a:t>with social affiliation and can help diminish the impact of stress</a:t>
            </a: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2280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Relationship Stability: What Makes It Last?</a:t>
            </a:r>
            <a:endParaRPr lang="en-US" sz="4000" dirty="0"/>
          </a:p>
        </p:txBody>
      </p:sp>
      <p:sp>
        <p:nvSpPr>
          <p:cNvPr id="4" name="Content Placeholder 3"/>
          <p:cNvSpPr>
            <a:spLocks noGrp="1"/>
          </p:cNvSpPr>
          <p:nvPr>
            <p:ph idx="1"/>
          </p:nvPr>
        </p:nvSpPr>
        <p:spPr>
          <a:xfrm>
            <a:off x="1028700" y="1981200"/>
            <a:ext cx="7429500" cy="4472186"/>
          </a:xfrm>
        </p:spPr>
        <p:txBody>
          <a:bodyPr>
            <a:noAutofit/>
          </a:bodyPr>
          <a:lstStyle/>
          <a:p>
            <a:pPr lvl="0" hangingPunct="0"/>
            <a:r>
              <a:rPr lang="en-US" sz="2400" dirty="0" smtClean="0"/>
              <a:t>Surveyed 300 married 15+yrs (</a:t>
            </a:r>
            <a:r>
              <a:rPr lang="en-US" sz="2400" dirty="0" err="1" smtClean="0"/>
              <a:t>ave</a:t>
            </a:r>
            <a:r>
              <a:rPr lang="en-US" sz="2400" dirty="0" smtClean="0"/>
              <a:t> length 1</a:t>
            </a:r>
            <a:r>
              <a:rPr lang="en-US" sz="2400" baseline="30000" dirty="0" smtClean="0"/>
              <a:t>st</a:t>
            </a:r>
            <a:r>
              <a:rPr lang="en-US" sz="2400" dirty="0" smtClean="0"/>
              <a:t> marriage is 8yrs; median 11yrs)</a:t>
            </a:r>
          </a:p>
          <a:p>
            <a:pPr lvl="0" hangingPunct="0"/>
            <a:r>
              <a:rPr lang="en-US" sz="2400" dirty="0" smtClean="0"/>
              <a:t>Qualities most important to successful marriage:</a:t>
            </a:r>
          </a:p>
          <a:p>
            <a:pPr lvl="1" hangingPunct="0">
              <a:lnSpc>
                <a:spcPct val="100000"/>
              </a:lnSpc>
              <a:spcBef>
                <a:spcPts val="0"/>
              </a:spcBef>
            </a:pPr>
            <a:r>
              <a:rPr lang="en-US" sz="2400" dirty="0" smtClean="0"/>
              <a:t>My spouse is my best friend</a:t>
            </a:r>
          </a:p>
          <a:p>
            <a:pPr lvl="1" hangingPunct="0">
              <a:lnSpc>
                <a:spcPct val="100000"/>
              </a:lnSpc>
              <a:spcBef>
                <a:spcPts val="0"/>
              </a:spcBef>
            </a:pPr>
            <a:r>
              <a:rPr lang="en-US" sz="2400" dirty="0" smtClean="0"/>
              <a:t>I like my spouse as a person</a:t>
            </a:r>
          </a:p>
          <a:p>
            <a:pPr lvl="1" hangingPunct="0">
              <a:lnSpc>
                <a:spcPct val="100000"/>
              </a:lnSpc>
              <a:spcBef>
                <a:spcPts val="0"/>
              </a:spcBef>
            </a:pPr>
            <a:r>
              <a:rPr lang="en-US" sz="2400" dirty="0" smtClean="0"/>
              <a:t>I believe that marriage is a LT commitment</a:t>
            </a:r>
          </a:p>
          <a:p>
            <a:pPr lvl="1" hangingPunct="0">
              <a:lnSpc>
                <a:spcPct val="100000"/>
              </a:lnSpc>
              <a:spcBef>
                <a:spcPts val="0"/>
              </a:spcBef>
            </a:pPr>
            <a:r>
              <a:rPr lang="en-US" sz="2400" dirty="0" smtClean="0"/>
              <a:t>We agree on aims and goals</a:t>
            </a:r>
          </a:p>
          <a:p>
            <a:pPr lvl="1" hangingPunct="0">
              <a:lnSpc>
                <a:spcPct val="100000"/>
              </a:lnSpc>
              <a:spcBef>
                <a:spcPts val="0"/>
              </a:spcBef>
            </a:pPr>
            <a:r>
              <a:rPr lang="en-US" sz="2400" dirty="0" smtClean="0"/>
              <a:t>My spouse has grown more interesting over the years</a:t>
            </a:r>
          </a:p>
          <a:p>
            <a:pPr lvl="1" hangingPunct="0">
              <a:lnSpc>
                <a:spcPct val="100000"/>
              </a:lnSpc>
              <a:spcBef>
                <a:spcPts val="0"/>
              </a:spcBef>
            </a:pPr>
            <a:r>
              <a:rPr lang="en-US" sz="2400" dirty="0" smtClean="0"/>
              <a:t>I want the relationship to succeed</a:t>
            </a:r>
          </a:p>
          <a:p>
            <a:pPr lvl="1" hangingPunct="0">
              <a:lnSpc>
                <a:spcPct val="100000"/>
              </a:lnSpc>
              <a:spcBef>
                <a:spcPts val="0"/>
              </a:spcBef>
            </a:pPr>
            <a:r>
              <a:rPr lang="en-US" sz="2400" dirty="0" smtClean="0"/>
              <a:t>Marriage is a sacred institution</a:t>
            </a:r>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3937837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Relationship </a:t>
            </a:r>
            <a:r>
              <a:rPr lang="en-US" sz="4000" dirty="0" smtClean="0"/>
              <a:t>Stability</a:t>
            </a:r>
            <a:r>
              <a:rPr lang="en-US" sz="4000" dirty="0"/>
              <a:t>: What </a:t>
            </a:r>
            <a:r>
              <a:rPr lang="en-US" sz="4000" dirty="0" smtClean="0"/>
              <a:t>Makes It Last</a:t>
            </a:r>
            <a:r>
              <a:rPr lang="en-US" sz="4000" dirty="0"/>
              <a:t>?</a:t>
            </a:r>
          </a:p>
        </p:txBody>
      </p:sp>
      <p:sp>
        <p:nvSpPr>
          <p:cNvPr id="4" name="Content Placeholder 3"/>
          <p:cNvSpPr>
            <a:spLocks noGrp="1"/>
          </p:cNvSpPr>
          <p:nvPr>
            <p:ph idx="1"/>
          </p:nvPr>
        </p:nvSpPr>
        <p:spPr>
          <a:xfrm>
            <a:off x="685800" y="1819969"/>
            <a:ext cx="5961552" cy="4961831"/>
          </a:xfrm>
        </p:spPr>
        <p:txBody>
          <a:bodyPr>
            <a:noAutofit/>
          </a:bodyPr>
          <a:lstStyle/>
          <a:p>
            <a:pPr marL="0" indent="0">
              <a:buNone/>
            </a:pPr>
            <a:r>
              <a:rPr lang="en-US" sz="3000" dirty="0" smtClean="0"/>
              <a:t>Research on </a:t>
            </a:r>
            <a:r>
              <a:rPr lang="en-US" sz="3000" dirty="0" smtClean="0"/>
              <a:t>Stability?</a:t>
            </a:r>
          </a:p>
          <a:p>
            <a:pPr lvl="0" hangingPunct="0"/>
            <a:r>
              <a:rPr lang="en-US" sz="3000" dirty="0"/>
              <a:t>Friendship is </a:t>
            </a:r>
            <a:r>
              <a:rPr lang="en-US" sz="3000" dirty="0" smtClean="0"/>
              <a:t>essential</a:t>
            </a:r>
            <a:r>
              <a:rPr lang="en-US" sz="3000" dirty="0"/>
              <a:t> </a:t>
            </a:r>
            <a:endParaRPr lang="en-US" sz="3000" dirty="0" smtClean="0"/>
          </a:p>
          <a:p>
            <a:pPr lvl="1" hangingPunct="0"/>
            <a:r>
              <a:rPr lang="en-US" sz="3000" dirty="0" smtClean="0"/>
              <a:t>Specific ways couples interact…genuine interest, communication, affection</a:t>
            </a:r>
          </a:p>
          <a:p>
            <a:pPr lvl="1" hangingPunct="0"/>
            <a:r>
              <a:rPr lang="en-US" sz="3000" dirty="0" smtClean="0"/>
              <a:t>Culture of appreciation</a:t>
            </a:r>
          </a:p>
          <a:p>
            <a:pPr lvl="2" hangingPunct="0"/>
            <a:r>
              <a:rPr lang="en-US" sz="2800" dirty="0" err="1" smtClean="0"/>
              <a:t>Gottman</a:t>
            </a:r>
            <a:r>
              <a:rPr lang="en-US" sz="2800" dirty="0" smtClean="0"/>
              <a:t>: take 5min/daily express </a:t>
            </a:r>
            <a:r>
              <a:rPr lang="en-US" sz="2800" dirty="0" smtClean="0"/>
              <a:t>sincere appreciation </a:t>
            </a:r>
          </a:p>
          <a:p>
            <a:pPr lvl="0" hangingPunct="0"/>
            <a:r>
              <a:rPr lang="en-US" sz="3000" dirty="0" smtClean="0"/>
              <a:t>Traits of self-confidence </a:t>
            </a:r>
            <a:r>
              <a:rPr lang="en-US" sz="3000" dirty="0"/>
              <a:t>and </a:t>
            </a:r>
            <a:r>
              <a:rPr lang="en-US" sz="3000" dirty="0" smtClean="0"/>
              <a:t>nurturance</a:t>
            </a:r>
            <a:endParaRPr lang="en-US" sz="3000"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
        <p:nvSpPr>
          <p:cNvPr id="7" name="Content Placeholder 3"/>
          <p:cNvSpPr txBox="1">
            <a:spLocks/>
          </p:cNvSpPr>
          <p:nvPr/>
        </p:nvSpPr>
        <p:spPr>
          <a:xfrm>
            <a:off x="457200" y="1903413"/>
            <a:ext cx="8229600" cy="411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28776" y="2866231"/>
            <a:ext cx="3276600" cy="2457450"/>
          </a:xfrm>
          <a:prstGeom prst="rect">
            <a:avLst/>
          </a:prstGeom>
        </p:spPr>
      </p:pic>
    </p:spTree>
    <p:extLst>
      <p:ext uri="{BB962C8B-B14F-4D97-AF65-F5344CB8AC3E}">
        <p14:creationId xmlns:p14="http://schemas.microsoft.com/office/powerpoint/2010/main" val="4068839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hangingPunct="0"/>
            <a:r>
              <a:rPr lang="en-US" dirty="0" smtClean="0"/>
              <a:t>Minding Relationships</a:t>
            </a:r>
            <a:endParaRPr lang="en-US" dirty="0"/>
          </a:p>
        </p:txBody>
      </p:sp>
      <p:sp>
        <p:nvSpPr>
          <p:cNvPr id="4" name="Content Placeholder 3"/>
          <p:cNvSpPr>
            <a:spLocks noGrp="1"/>
          </p:cNvSpPr>
          <p:nvPr>
            <p:ph idx="1"/>
          </p:nvPr>
        </p:nvSpPr>
        <p:spPr>
          <a:xfrm>
            <a:off x="1028700" y="1828800"/>
            <a:ext cx="7200900" cy="4038600"/>
          </a:xfrm>
        </p:spPr>
        <p:txBody>
          <a:bodyPr>
            <a:noAutofit/>
          </a:bodyPr>
          <a:lstStyle/>
          <a:p>
            <a:pPr hangingPunct="0"/>
            <a:r>
              <a:rPr lang="en-US" altLang="en-US" sz="2800" dirty="0"/>
              <a:t>Minding: “reciprocal knowing process involving the nonstop, interrelated thoughts, feelings, &amp; behaviors of persons in a relationship” </a:t>
            </a:r>
          </a:p>
          <a:p>
            <a:pPr lvl="0" hangingPunct="0"/>
            <a:r>
              <a:rPr lang="en-US" sz="3000" dirty="0" smtClean="0"/>
              <a:t>A </a:t>
            </a:r>
            <a:r>
              <a:rPr lang="en-US" sz="3000" dirty="0"/>
              <a:t>way of paying close attention to </a:t>
            </a:r>
            <a:r>
              <a:rPr lang="en-US" sz="3000" dirty="0" smtClean="0"/>
              <a:t>relationships</a:t>
            </a: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572619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hangingPunct="0"/>
            <a:r>
              <a:rPr lang="en-US" dirty="0" smtClean="0"/>
              <a:t>Minding Relationships</a:t>
            </a:r>
            <a:endParaRPr lang="en-US" dirty="0"/>
          </a:p>
        </p:txBody>
      </p:sp>
      <p:sp>
        <p:nvSpPr>
          <p:cNvPr id="4" name="Content Placeholder 3"/>
          <p:cNvSpPr>
            <a:spLocks noGrp="1"/>
          </p:cNvSpPr>
          <p:nvPr>
            <p:ph idx="1"/>
          </p:nvPr>
        </p:nvSpPr>
        <p:spPr>
          <a:xfrm>
            <a:off x="1028700" y="1828800"/>
            <a:ext cx="7200900" cy="4038600"/>
          </a:xfrm>
        </p:spPr>
        <p:txBody>
          <a:bodyPr>
            <a:noAutofit/>
          </a:bodyPr>
          <a:lstStyle/>
          <a:p>
            <a:r>
              <a:rPr lang="en-US" sz="3000" dirty="0" smtClean="0"/>
              <a:t>Five </a:t>
            </a:r>
            <a:r>
              <a:rPr lang="en-US" sz="3000" dirty="0"/>
              <a:t>components </a:t>
            </a:r>
            <a:r>
              <a:rPr lang="en-US" sz="3000" dirty="0" smtClean="0"/>
              <a:t>help </a:t>
            </a:r>
            <a:r>
              <a:rPr lang="en-US" sz="3000" dirty="0"/>
              <a:t>enhance closeness, intimacy, caring, and </a:t>
            </a:r>
            <a:r>
              <a:rPr lang="en-US" sz="3000" dirty="0" smtClean="0"/>
              <a:t>commitment</a:t>
            </a:r>
          </a:p>
          <a:p>
            <a:pPr lvl="1" hangingPunct="0"/>
            <a:r>
              <a:rPr lang="en-US" sz="2400" dirty="0">
                <a:solidFill>
                  <a:schemeClr val="tx1"/>
                </a:solidFill>
              </a:rPr>
              <a:t>Knowing and being known</a:t>
            </a:r>
          </a:p>
          <a:p>
            <a:pPr lvl="1" hangingPunct="0"/>
            <a:r>
              <a:rPr lang="en-US" sz="2400" dirty="0">
                <a:solidFill>
                  <a:schemeClr val="tx1"/>
                </a:solidFill>
              </a:rPr>
              <a:t>Attribution</a:t>
            </a:r>
          </a:p>
          <a:p>
            <a:pPr lvl="1" hangingPunct="0"/>
            <a:r>
              <a:rPr lang="en-US" sz="2400" dirty="0">
                <a:solidFill>
                  <a:schemeClr val="tx1"/>
                </a:solidFill>
              </a:rPr>
              <a:t>Acceptance and respect</a:t>
            </a:r>
          </a:p>
          <a:p>
            <a:pPr lvl="1" hangingPunct="0"/>
            <a:r>
              <a:rPr lang="en-US" sz="2400" dirty="0">
                <a:solidFill>
                  <a:schemeClr val="tx1"/>
                </a:solidFill>
              </a:rPr>
              <a:t>Reciprocity</a:t>
            </a:r>
          </a:p>
          <a:p>
            <a:pPr lvl="1" hangingPunct="0"/>
            <a:r>
              <a:rPr lang="en-US" sz="2400" dirty="0">
                <a:solidFill>
                  <a:schemeClr val="tx1"/>
                </a:solidFill>
              </a:rPr>
              <a:t>Continuity</a:t>
            </a:r>
          </a:p>
          <a:p>
            <a:pPr lvl="1"/>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713025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Minding </a:t>
            </a:r>
            <a:r>
              <a:rPr lang="en-US" sz="4000" dirty="0" smtClean="0"/>
              <a:t>Relationships</a:t>
            </a:r>
            <a:endParaRPr lang="en-US" sz="4000" dirty="0"/>
          </a:p>
        </p:txBody>
      </p:sp>
      <p:sp>
        <p:nvSpPr>
          <p:cNvPr id="4" name="Content Placeholder 3"/>
          <p:cNvSpPr>
            <a:spLocks noGrp="1"/>
          </p:cNvSpPr>
          <p:nvPr>
            <p:ph idx="1"/>
          </p:nvPr>
        </p:nvSpPr>
        <p:spPr>
          <a:xfrm>
            <a:off x="1028700" y="1676400"/>
            <a:ext cx="7200900" cy="5181600"/>
          </a:xfrm>
        </p:spPr>
        <p:txBody>
          <a:bodyPr>
            <a:normAutofit lnSpcReduction="10000"/>
          </a:bodyPr>
          <a:lstStyle/>
          <a:p>
            <a:pPr marL="0" indent="0" hangingPunct="0">
              <a:buNone/>
            </a:pPr>
            <a:r>
              <a:rPr lang="en-US" sz="3000" dirty="0"/>
              <a:t>Knowing and Being Known </a:t>
            </a:r>
            <a:r>
              <a:rPr lang="en-US" sz="3000" dirty="0" err="1" smtClean="0"/>
              <a:t>aka“love</a:t>
            </a:r>
            <a:r>
              <a:rPr lang="en-US" sz="3000" dirty="0" smtClean="0"/>
              <a:t> maps”</a:t>
            </a:r>
          </a:p>
          <a:p>
            <a:pPr lvl="0" hangingPunct="0"/>
            <a:r>
              <a:rPr lang="en-US" sz="3000" dirty="0" smtClean="0"/>
              <a:t>A </a:t>
            </a:r>
            <a:r>
              <a:rPr lang="en-US" sz="3000" dirty="0"/>
              <a:t>desire to know and understand your </a:t>
            </a:r>
            <a:r>
              <a:rPr lang="en-US" sz="3000" dirty="0" smtClean="0"/>
              <a:t>partner (preferences, habits, memories of important events)</a:t>
            </a:r>
            <a:endParaRPr lang="en-US" sz="3000" dirty="0"/>
          </a:p>
          <a:p>
            <a:pPr lvl="0" hangingPunct="0"/>
            <a:r>
              <a:rPr lang="en-US" sz="3000" dirty="0"/>
              <a:t>Dispositional </a:t>
            </a:r>
            <a:r>
              <a:rPr lang="en-US" sz="3000" dirty="0" smtClean="0"/>
              <a:t>authenticity</a:t>
            </a:r>
          </a:p>
          <a:p>
            <a:pPr lvl="1" hangingPunct="0"/>
            <a:r>
              <a:rPr lang="en-US" sz="3000" dirty="0" smtClean="0"/>
              <a:t>Ability to be open, honest with self and in congruence with deepest beliefs</a:t>
            </a:r>
            <a:endParaRPr lang="en-US" sz="3000" dirty="0"/>
          </a:p>
          <a:p>
            <a:pPr lvl="0" hangingPunct="0"/>
            <a:r>
              <a:rPr lang="en-US" sz="3000" dirty="0"/>
              <a:t>Trait </a:t>
            </a:r>
            <a:r>
              <a:rPr lang="en-US" sz="3000" dirty="0" smtClean="0"/>
              <a:t>mindfulness	</a:t>
            </a:r>
          </a:p>
          <a:p>
            <a:pPr lvl="1" hangingPunct="0"/>
            <a:r>
              <a:rPr lang="en-US" sz="3000" dirty="0" smtClean="0"/>
              <a:t>Greater awareness of one’s partner</a:t>
            </a:r>
          </a:p>
          <a:p>
            <a:pPr lvl="1" hangingPunct="0"/>
            <a:r>
              <a:rPr lang="en-US" sz="3000" dirty="0" smtClean="0"/>
              <a:t>Helps increase emotional regulation</a:t>
            </a:r>
            <a:endParaRPr lang="en-US" sz="3000" dirty="0"/>
          </a:p>
          <a:p>
            <a:pPr marL="0" indent="0" hangingPunct="0">
              <a:buNone/>
            </a:pPr>
            <a:endParaRPr lang="en-US"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496496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Minding </a:t>
            </a:r>
            <a:r>
              <a:rPr lang="en-US" sz="4000" dirty="0" smtClean="0"/>
              <a:t>Relationships</a:t>
            </a:r>
            <a:endParaRPr lang="en-US" sz="4000" dirty="0"/>
          </a:p>
        </p:txBody>
      </p:sp>
      <p:sp>
        <p:nvSpPr>
          <p:cNvPr id="4" name="Content Placeholder 3"/>
          <p:cNvSpPr>
            <a:spLocks noGrp="1"/>
          </p:cNvSpPr>
          <p:nvPr>
            <p:ph idx="1"/>
          </p:nvPr>
        </p:nvSpPr>
        <p:spPr>
          <a:xfrm>
            <a:off x="1028700" y="1600200"/>
            <a:ext cx="7505700" cy="4724400"/>
          </a:xfrm>
        </p:spPr>
        <p:txBody>
          <a:bodyPr>
            <a:normAutofit lnSpcReduction="10000"/>
          </a:bodyPr>
          <a:lstStyle/>
          <a:p>
            <a:pPr marL="0" indent="0">
              <a:buNone/>
            </a:pPr>
            <a:r>
              <a:rPr lang="en-US" dirty="0"/>
              <a:t> </a:t>
            </a:r>
            <a:r>
              <a:rPr lang="en-US" sz="3000" dirty="0"/>
              <a:t>Attributions </a:t>
            </a:r>
            <a:endParaRPr lang="en-US" sz="3000" dirty="0" smtClean="0"/>
          </a:p>
          <a:p>
            <a:pPr hangingPunct="0"/>
            <a:r>
              <a:rPr lang="en-US" sz="3000" dirty="0" smtClean="0"/>
              <a:t>Judgment </a:t>
            </a:r>
            <a:r>
              <a:rPr lang="en-US" sz="3000" dirty="0"/>
              <a:t>of the causes of </a:t>
            </a:r>
            <a:r>
              <a:rPr lang="en-US" sz="3000" dirty="0" smtClean="0"/>
              <a:t>partner’s </a:t>
            </a:r>
            <a:r>
              <a:rPr lang="en-US" sz="3000" dirty="0"/>
              <a:t>behavior</a:t>
            </a:r>
          </a:p>
          <a:p>
            <a:pPr lvl="0" hangingPunct="0"/>
            <a:r>
              <a:rPr lang="en-US" sz="3000" dirty="0" smtClean="0"/>
              <a:t>Fundamental attribution error</a:t>
            </a:r>
          </a:p>
          <a:p>
            <a:pPr lvl="1" hangingPunct="0"/>
            <a:r>
              <a:rPr lang="en-US" sz="3000" dirty="0" smtClean="0"/>
              <a:t>Satisfied couples…dispositional and stable attributions for positive behavior, situational, temporary for negative behavior</a:t>
            </a:r>
            <a:endParaRPr lang="en-US" sz="3000" dirty="0"/>
          </a:p>
          <a:p>
            <a:pPr lvl="0" hangingPunct="0"/>
            <a:r>
              <a:rPr lang="en-US" sz="3000" dirty="0" smtClean="0"/>
              <a:t>Use </a:t>
            </a:r>
            <a:r>
              <a:rPr lang="en-US" sz="3000" dirty="0"/>
              <a:t>of optimistic or pessimistic explanatory </a:t>
            </a:r>
            <a:r>
              <a:rPr lang="en-US" sz="3000" dirty="0" smtClean="0"/>
              <a:t>styles</a:t>
            </a:r>
          </a:p>
          <a:p>
            <a:pPr lvl="1" hangingPunct="0"/>
            <a:endParaRPr lang="en-US" sz="3000"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96688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Minding </a:t>
            </a:r>
            <a:r>
              <a:rPr lang="en-US" sz="4000" dirty="0" smtClean="0"/>
              <a:t>Relationships</a:t>
            </a:r>
            <a:endParaRPr lang="en-IN" sz="4000" dirty="0"/>
          </a:p>
        </p:txBody>
      </p:sp>
      <p:sp>
        <p:nvSpPr>
          <p:cNvPr id="4" name="Content Placeholder 3"/>
          <p:cNvSpPr>
            <a:spLocks noGrp="1"/>
          </p:cNvSpPr>
          <p:nvPr>
            <p:ph idx="1"/>
          </p:nvPr>
        </p:nvSpPr>
        <p:spPr>
          <a:xfrm>
            <a:off x="1028700" y="1524000"/>
            <a:ext cx="7658100" cy="4800600"/>
          </a:xfrm>
        </p:spPr>
        <p:txBody>
          <a:bodyPr>
            <a:noAutofit/>
          </a:bodyPr>
          <a:lstStyle/>
          <a:p>
            <a:pPr marL="0" indent="0" hangingPunct="0">
              <a:buNone/>
            </a:pPr>
            <a:r>
              <a:rPr lang="en-US" sz="3000" dirty="0" smtClean="0"/>
              <a:t>Attributions: </a:t>
            </a:r>
            <a:r>
              <a:rPr lang="en-US" sz="3000" dirty="0"/>
              <a:t>Positive Romantic Illusions: Is Love Really Blind</a:t>
            </a:r>
            <a:r>
              <a:rPr lang="en-US" sz="3000" dirty="0" smtClean="0"/>
              <a:t>?</a:t>
            </a:r>
          </a:p>
          <a:p>
            <a:pPr lvl="0" hangingPunct="0"/>
            <a:r>
              <a:rPr lang="en-US" sz="3000" dirty="0"/>
              <a:t>Positive romantic illusions are vital for relationship </a:t>
            </a:r>
            <a:r>
              <a:rPr lang="en-US" sz="3000" dirty="0" smtClean="0"/>
              <a:t>success</a:t>
            </a:r>
          </a:p>
          <a:p>
            <a:pPr lvl="0" hangingPunct="0"/>
            <a:r>
              <a:rPr lang="en-US" sz="3000" dirty="0" smtClean="0"/>
              <a:t>The </a:t>
            </a:r>
            <a:r>
              <a:rPr lang="en-US" sz="3000" dirty="0"/>
              <a:t>Michelangelo </a:t>
            </a:r>
            <a:r>
              <a:rPr lang="en-US" sz="3000" dirty="0" smtClean="0"/>
              <a:t>phenomenon</a:t>
            </a:r>
          </a:p>
          <a:p>
            <a:pPr lvl="1" hangingPunct="0"/>
            <a:r>
              <a:rPr lang="en-US" sz="3000" dirty="0" smtClean="0"/>
              <a:t>Close relationship partners </a:t>
            </a:r>
            <a:r>
              <a:rPr lang="en-US" sz="3000" dirty="0"/>
              <a:t>are often active participants in each other’s personal development and goal </a:t>
            </a:r>
            <a:r>
              <a:rPr lang="en-US" sz="3000" dirty="0" smtClean="0"/>
              <a:t>pursuit…not going well, hinder personal development of the other</a:t>
            </a:r>
            <a:endParaRPr lang="en-US" sz="3000" dirty="0"/>
          </a:p>
          <a:p>
            <a:pPr hangingPunct="0"/>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891830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Minding Relationships</a:t>
            </a:r>
          </a:p>
        </p:txBody>
      </p:sp>
      <p:sp>
        <p:nvSpPr>
          <p:cNvPr id="4" name="Content Placeholder 3"/>
          <p:cNvSpPr>
            <a:spLocks noGrp="1"/>
          </p:cNvSpPr>
          <p:nvPr>
            <p:ph idx="1"/>
          </p:nvPr>
        </p:nvSpPr>
        <p:spPr>
          <a:xfrm>
            <a:off x="1028700" y="1447800"/>
            <a:ext cx="7505700" cy="5005586"/>
          </a:xfrm>
        </p:spPr>
        <p:txBody>
          <a:bodyPr>
            <a:noAutofit/>
          </a:bodyPr>
          <a:lstStyle/>
          <a:p>
            <a:pPr marL="0" lvl="0" indent="0" hangingPunct="0">
              <a:buNone/>
            </a:pPr>
            <a:r>
              <a:rPr lang="en-US" sz="3000" dirty="0"/>
              <a:t>Acceptance and Respect </a:t>
            </a:r>
            <a:endParaRPr lang="en-US" sz="3000" dirty="0" smtClean="0"/>
          </a:p>
          <a:p>
            <a:pPr hangingPunct="0"/>
            <a:r>
              <a:rPr lang="en-US" sz="3000" dirty="0"/>
              <a:t>R</a:t>
            </a:r>
            <a:r>
              <a:rPr lang="en-US" sz="3000" dirty="0" smtClean="0"/>
              <a:t>ealistic </a:t>
            </a:r>
            <a:r>
              <a:rPr lang="en-US" sz="3000" dirty="0"/>
              <a:t>acknowledgment of one’s partner with </a:t>
            </a:r>
            <a:r>
              <a:rPr lang="en-US" sz="3000" dirty="0" smtClean="0"/>
              <a:t>honesty</a:t>
            </a:r>
          </a:p>
          <a:p>
            <a:pPr hangingPunct="0"/>
            <a:r>
              <a:rPr lang="en-US" sz="3000" dirty="0" smtClean="0"/>
              <a:t>Healthy relationships are balance between independence and dependence </a:t>
            </a:r>
          </a:p>
          <a:p>
            <a:pPr hangingPunct="0"/>
            <a:r>
              <a:rPr lang="en-US" sz="3000" dirty="0" smtClean="0"/>
              <a:t>Gratitude</a:t>
            </a:r>
          </a:p>
          <a:p>
            <a:pPr hangingPunct="0"/>
            <a:r>
              <a:rPr lang="en-US" sz="3000" dirty="0" smtClean="0"/>
              <a:t>Empathic accuracy and forgiveness</a:t>
            </a:r>
          </a:p>
          <a:p>
            <a:pPr lvl="1" hangingPunct="0"/>
            <a:r>
              <a:rPr lang="en-US" sz="3000" dirty="0" smtClean="0"/>
              <a:t>Self-compassionate couples displayed more positive relationship behavior</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143461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Minding Relationships</a:t>
            </a:r>
          </a:p>
        </p:txBody>
      </p:sp>
      <p:sp>
        <p:nvSpPr>
          <p:cNvPr id="4" name="Content Placeholder 3"/>
          <p:cNvSpPr>
            <a:spLocks noGrp="1"/>
          </p:cNvSpPr>
          <p:nvPr>
            <p:ph idx="1"/>
          </p:nvPr>
        </p:nvSpPr>
        <p:spPr>
          <a:xfrm>
            <a:off x="1028700" y="1447800"/>
            <a:ext cx="7505700" cy="5005586"/>
          </a:xfrm>
        </p:spPr>
        <p:txBody>
          <a:bodyPr>
            <a:noAutofit/>
          </a:bodyPr>
          <a:lstStyle/>
          <a:p>
            <a:pPr marL="0" lvl="0" indent="0" hangingPunct="0">
              <a:buNone/>
            </a:pPr>
            <a:r>
              <a:rPr lang="en-US" sz="3000" dirty="0"/>
              <a:t>Acceptance and Respect </a:t>
            </a:r>
            <a:endParaRPr lang="en-US" sz="3000" dirty="0" smtClean="0"/>
          </a:p>
          <a:p>
            <a:pPr hangingPunct="0"/>
            <a:r>
              <a:rPr lang="en-US" sz="3000" dirty="0" smtClean="0"/>
              <a:t>Self-expansion model</a:t>
            </a:r>
          </a:p>
          <a:p>
            <a:pPr lvl="1" hangingPunct="0"/>
            <a:r>
              <a:rPr lang="en-US" sz="3000" dirty="0" smtClean="0"/>
              <a:t>Motivation to expand concept of self by incorporating qualities of those one feels close to </a:t>
            </a:r>
          </a:p>
          <a:p>
            <a:pPr marL="0" indent="0" hangingPunct="0">
              <a:buNone/>
            </a:pPr>
            <a:r>
              <a:rPr lang="en-US" dirty="0" smtClean="0"/>
              <a:t> </a:t>
            </a: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1341968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Minding Relationships</a:t>
            </a:r>
          </a:p>
        </p:txBody>
      </p:sp>
      <p:sp>
        <p:nvSpPr>
          <p:cNvPr id="4" name="Content Placeholder 3"/>
          <p:cNvSpPr>
            <a:spLocks noGrp="1"/>
          </p:cNvSpPr>
          <p:nvPr>
            <p:ph idx="1"/>
          </p:nvPr>
        </p:nvSpPr>
        <p:spPr/>
        <p:txBody>
          <a:bodyPr>
            <a:normAutofit lnSpcReduction="10000"/>
          </a:bodyPr>
          <a:lstStyle/>
          <a:p>
            <a:pPr marL="0" indent="0">
              <a:buNone/>
            </a:pPr>
            <a:r>
              <a:rPr lang="en-US" dirty="0"/>
              <a:t> </a:t>
            </a:r>
            <a:r>
              <a:rPr lang="en-US" sz="3000" dirty="0"/>
              <a:t>Reciprocity </a:t>
            </a:r>
            <a:endParaRPr lang="en-US" sz="3000" dirty="0" smtClean="0"/>
          </a:p>
          <a:p>
            <a:pPr lvl="0" hangingPunct="0"/>
            <a:r>
              <a:rPr lang="en-US" sz="3000" dirty="0" smtClean="0"/>
              <a:t>Fair </a:t>
            </a:r>
            <a:r>
              <a:rPr lang="en-US" sz="3000" dirty="0"/>
              <a:t>balance of benefits from being together</a:t>
            </a:r>
          </a:p>
          <a:p>
            <a:pPr lvl="0" hangingPunct="0"/>
            <a:r>
              <a:rPr lang="en-US" sz="3000" dirty="0"/>
              <a:t>Two theories have dominated this aspect of marital satisfaction and stability: </a:t>
            </a:r>
          </a:p>
          <a:p>
            <a:pPr lvl="1" hangingPunct="0"/>
            <a:r>
              <a:rPr lang="en-US" sz="3000" dirty="0"/>
              <a:t>Balance theory </a:t>
            </a:r>
          </a:p>
          <a:p>
            <a:pPr lvl="1" hangingPunct="0"/>
            <a:r>
              <a:rPr lang="en-US" sz="3000" dirty="0"/>
              <a:t>Social exchange theory</a:t>
            </a:r>
          </a:p>
          <a:p>
            <a:pPr marL="0" indent="0">
              <a:buNone/>
            </a:pP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321607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Genes, </a:t>
            </a:r>
            <a:r>
              <a:rPr lang="en-US" dirty="0" smtClean="0"/>
              <a:t>Hormones</a:t>
            </a:r>
            <a:r>
              <a:rPr lang="en-US" dirty="0"/>
              <a:t>, and </a:t>
            </a:r>
            <a:r>
              <a:rPr lang="en-US" dirty="0" smtClean="0"/>
              <a:t>Marriage</a:t>
            </a:r>
            <a:r>
              <a:rPr lang="en-US" dirty="0"/>
              <a:t/>
            </a:r>
            <a:br>
              <a:rPr lang="en-US" dirty="0"/>
            </a:br>
            <a:endParaRPr lang="en-US" dirty="0"/>
          </a:p>
        </p:txBody>
      </p:sp>
      <p:sp>
        <p:nvSpPr>
          <p:cNvPr id="9" name="Content Placeholder 8"/>
          <p:cNvSpPr>
            <a:spLocks noGrp="1"/>
          </p:cNvSpPr>
          <p:nvPr>
            <p:ph idx="1"/>
          </p:nvPr>
        </p:nvSpPr>
        <p:spPr>
          <a:xfrm>
            <a:off x="1028700" y="1676400"/>
            <a:ext cx="7200900" cy="4191000"/>
          </a:xfrm>
        </p:spPr>
        <p:txBody>
          <a:bodyPr>
            <a:noAutofit/>
          </a:bodyPr>
          <a:lstStyle/>
          <a:p>
            <a:pPr marL="0" indent="0">
              <a:buNone/>
            </a:pPr>
            <a:r>
              <a:rPr lang="en-US" sz="3000" dirty="0"/>
              <a:t>Marriage and Subjective </a:t>
            </a:r>
            <a:r>
              <a:rPr lang="en-US" sz="3000" dirty="0" smtClean="0"/>
              <a:t>Well-Being</a:t>
            </a:r>
          </a:p>
          <a:p>
            <a:pPr lvl="0" hangingPunct="0"/>
            <a:r>
              <a:rPr lang="en-US" sz="3000" dirty="0"/>
              <a:t>Married people </a:t>
            </a:r>
            <a:r>
              <a:rPr lang="en-US" sz="3000" dirty="0" smtClean="0"/>
              <a:t>happier </a:t>
            </a:r>
            <a:r>
              <a:rPr lang="en-US" sz="3000" dirty="0"/>
              <a:t>and more </a:t>
            </a:r>
            <a:r>
              <a:rPr lang="en-US" sz="3000" dirty="0" smtClean="0"/>
              <a:t>satisfied in </a:t>
            </a:r>
            <a:r>
              <a:rPr lang="en-US" sz="3000" dirty="0"/>
              <a:t>life than single </a:t>
            </a:r>
            <a:r>
              <a:rPr lang="en-US" sz="3000" dirty="0" smtClean="0"/>
              <a:t>people</a:t>
            </a:r>
            <a:r>
              <a:rPr lang="en-US" sz="3000" b="1" dirty="0"/>
              <a:t> </a:t>
            </a:r>
            <a:endParaRPr lang="en-US" sz="3000" dirty="0"/>
          </a:p>
          <a:p>
            <a:pPr lvl="0" hangingPunct="0"/>
            <a:r>
              <a:rPr lang="en-US" sz="3000" dirty="0"/>
              <a:t>Quality of marriage is also a significant predictor of subjective </a:t>
            </a:r>
            <a:r>
              <a:rPr lang="en-US" sz="3000" dirty="0" smtClean="0"/>
              <a:t>well-being</a:t>
            </a:r>
            <a:r>
              <a:rPr lang="en-US" sz="3000" b="1" dirty="0"/>
              <a:t> </a:t>
            </a:r>
            <a:endParaRPr lang="en-US" sz="3000" b="1" dirty="0" smtClean="0"/>
          </a:p>
          <a:p>
            <a:pPr lvl="1" hangingPunct="0"/>
            <a:r>
              <a:rPr lang="en-US" sz="2400" dirty="0" smtClean="0"/>
              <a:t>Positive interactions, more emotional expressiveness, greater role sharing</a:t>
            </a:r>
            <a:endParaRPr lang="en-US" sz="2400" dirty="0"/>
          </a:p>
          <a:p>
            <a:pPr lvl="1" hangingPunct="0"/>
            <a:r>
              <a:rPr lang="en-US" sz="2400" dirty="0" smtClean="0"/>
              <a:t>Empathy and gratitude</a:t>
            </a:r>
          </a:p>
          <a:p>
            <a:pPr lvl="0" hangingPunct="0"/>
            <a:r>
              <a:rPr lang="en-US" sz="3000" dirty="0" smtClean="0"/>
              <a:t>The </a:t>
            </a:r>
            <a:r>
              <a:rPr lang="en-US" sz="3000" dirty="0"/>
              <a:t>effect of marriage on well-being is stronger for men</a:t>
            </a:r>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223750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Minding Relationships</a:t>
            </a:r>
          </a:p>
        </p:txBody>
      </p:sp>
      <p:sp>
        <p:nvSpPr>
          <p:cNvPr id="4" name="Content Placeholder 3"/>
          <p:cNvSpPr>
            <a:spLocks noGrp="1"/>
          </p:cNvSpPr>
          <p:nvPr>
            <p:ph idx="1"/>
          </p:nvPr>
        </p:nvSpPr>
        <p:spPr>
          <a:xfrm>
            <a:off x="1028700" y="1676400"/>
            <a:ext cx="7505700" cy="4776986"/>
          </a:xfrm>
        </p:spPr>
        <p:txBody>
          <a:bodyPr>
            <a:normAutofit/>
          </a:bodyPr>
          <a:lstStyle/>
          <a:p>
            <a:pPr marL="0" indent="0">
              <a:buNone/>
            </a:pPr>
            <a:r>
              <a:rPr lang="en-US" sz="3000" dirty="0" smtClean="0"/>
              <a:t>Reciprocity: </a:t>
            </a:r>
            <a:r>
              <a:rPr lang="en-US" sz="3000" dirty="0"/>
              <a:t>Balance </a:t>
            </a:r>
            <a:r>
              <a:rPr lang="en-US" sz="3000" dirty="0" smtClean="0"/>
              <a:t>Theory </a:t>
            </a:r>
          </a:p>
          <a:p>
            <a:r>
              <a:rPr lang="en-US" sz="2800" dirty="0" smtClean="0"/>
              <a:t>How </a:t>
            </a:r>
            <a:r>
              <a:rPr lang="en-US" sz="2800" dirty="0"/>
              <a:t>negative emotions </a:t>
            </a:r>
            <a:r>
              <a:rPr lang="en-US" sz="2800" dirty="0" smtClean="0"/>
              <a:t>are </a:t>
            </a:r>
            <a:r>
              <a:rPr lang="en-US" sz="2800" i="1" dirty="0" smtClean="0"/>
              <a:t>regulated</a:t>
            </a:r>
            <a:r>
              <a:rPr lang="en-US" sz="2800" dirty="0" smtClean="0"/>
              <a:t> is important </a:t>
            </a:r>
            <a:r>
              <a:rPr lang="en-US" sz="2800" dirty="0"/>
              <a:t>for </a:t>
            </a:r>
            <a:r>
              <a:rPr lang="en-US" sz="2800" dirty="0" smtClean="0"/>
              <a:t>stability (not absence of them)</a:t>
            </a:r>
          </a:p>
          <a:p>
            <a:r>
              <a:rPr lang="en-US" sz="2800" i="1" dirty="0"/>
              <a:t>Regulated couples</a:t>
            </a:r>
            <a:r>
              <a:rPr lang="en-US" sz="2800" dirty="0"/>
              <a:t>: balanced and predictable</a:t>
            </a:r>
          </a:p>
          <a:p>
            <a:pPr lvl="1"/>
            <a:r>
              <a:rPr lang="en-US" sz="2800" dirty="0"/>
              <a:t>Validating couples: stable and free from undue conflict</a:t>
            </a:r>
          </a:p>
          <a:p>
            <a:r>
              <a:rPr lang="en-US" sz="2800" i="1" dirty="0" smtClean="0"/>
              <a:t>Non-regulated couples</a:t>
            </a:r>
          </a:p>
          <a:p>
            <a:pPr lvl="1"/>
            <a:r>
              <a:rPr lang="en-US" sz="2800" dirty="0" smtClean="0"/>
              <a:t>More negative emotionality, more sever problems, less positive affect, lower satisfaction, greater likelihood of ending</a:t>
            </a:r>
            <a:endParaRPr lang="en-US" sz="2800" i="1"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440373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Minding Relationships</a:t>
            </a:r>
          </a:p>
        </p:txBody>
      </p:sp>
      <p:sp>
        <p:nvSpPr>
          <p:cNvPr id="4" name="Content Placeholder 3"/>
          <p:cNvSpPr>
            <a:spLocks noGrp="1"/>
          </p:cNvSpPr>
          <p:nvPr>
            <p:ph idx="1"/>
          </p:nvPr>
        </p:nvSpPr>
        <p:spPr>
          <a:xfrm>
            <a:off x="1028700" y="1676400"/>
            <a:ext cx="4305300" cy="4191000"/>
          </a:xfrm>
        </p:spPr>
        <p:txBody>
          <a:bodyPr>
            <a:normAutofit/>
          </a:bodyPr>
          <a:lstStyle/>
          <a:p>
            <a:pPr marL="0" indent="0">
              <a:buNone/>
            </a:pPr>
            <a:r>
              <a:rPr lang="en-US" sz="2800" dirty="0" smtClean="0"/>
              <a:t>Reciprocity</a:t>
            </a:r>
            <a:r>
              <a:rPr lang="en-US" sz="2800" dirty="0"/>
              <a:t>: </a:t>
            </a:r>
            <a:r>
              <a:rPr lang="en-US" sz="2800" dirty="0" smtClean="0"/>
              <a:t>Social </a:t>
            </a:r>
            <a:r>
              <a:rPr lang="en-US" sz="2800" dirty="0"/>
              <a:t>exchange </a:t>
            </a:r>
            <a:r>
              <a:rPr lang="en-US" sz="2800" dirty="0" smtClean="0"/>
              <a:t>theory</a:t>
            </a:r>
          </a:p>
          <a:p>
            <a:pPr lvl="0" hangingPunct="0"/>
            <a:r>
              <a:rPr lang="en-US" sz="2800" dirty="0" smtClean="0"/>
              <a:t>Relationships </a:t>
            </a:r>
            <a:r>
              <a:rPr lang="en-US" sz="2800" dirty="0"/>
              <a:t>are an exchange of rewards and </a:t>
            </a:r>
            <a:r>
              <a:rPr lang="en-US" sz="2800" dirty="0" smtClean="0"/>
              <a:t>costs</a:t>
            </a:r>
          </a:p>
          <a:p>
            <a:pPr lvl="1" hangingPunct="0"/>
            <a:r>
              <a:rPr lang="en-US" sz="2800" dirty="0" smtClean="0"/>
              <a:t>Cost-benefit analysis: ratio of positive to negative interactions</a:t>
            </a:r>
            <a:endParaRPr lang="en-US" sz="28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a:p>
        </p:txBody>
      </p:sp>
      <p:pic>
        <p:nvPicPr>
          <p:cNvPr id="2" name="Picture 1"/>
          <p:cNvPicPr>
            <a:picLocks noChangeAspect="1"/>
          </p:cNvPicPr>
          <p:nvPr/>
        </p:nvPicPr>
        <p:blipFill>
          <a:blip r:embed="rId3"/>
          <a:stretch>
            <a:fillRect/>
          </a:stretch>
        </p:blipFill>
        <p:spPr>
          <a:xfrm>
            <a:off x="5334000" y="2286000"/>
            <a:ext cx="3703320" cy="2743200"/>
          </a:xfrm>
          <a:prstGeom prst="rect">
            <a:avLst/>
          </a:prstGeom>
        </p:spPr>
      </p:pic>
    </p:spTree>
    <p:extLst>
      <p:ext uri="{BB962C8B-B14F-4D97-AF65-F5344CB8AC3E}">
        <p14:creationId xmlns:p14="http://schemas.microsoft.com/office/powerpoint/2010/main" val="3139247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Minding Relationships</a:t>
            </a:r>
            <a:endParaRPr lang="en-IN" dirty="0"/>
          </a:p>
        </p:txBody>
      </p:sp>
      <p:sp>
        <p:nvSpPr>
          <p:cNvPr id="4" name="Content Placeholder 3"/>
          <p:cNvSpPr>
            <a:spLocks noGrp="1"/>
          </p:cNvSpPr>
          <p:nvPr>
            <p:ph idx="1"/>
          </p:nvPr>
        </p:nvSpPr>
        <p:spPr/>
        <p:txBody>
          <a:bodyPr>
            <a:noAutofit/>
          </a:bodyPr>
          <a:lstStyle/>
          <a:p>
            <a:pPr marL="0" indent="0">
              <a:buNone/>
            </a:pPr>
            <a:r>
              <a:rPr lang="en-US" sz="3000" dirty="0" smtClean="0"/>
              <a:t>Continuity</a:t>
            </a:r>
          </a:p>
          <a:p>
            <a:pPr lvl="0" hangingPunct="0"/>
            <a:r>
              <a:rPr lang="en-US" sz="3000" dirty="0"/>
              <a:t>Continuity requires adaptability, flexibility, and an ongoing desire to recommit to </a:t>
            </a:r>
            <a:r>
              <a:rPr lang="en-US" sz="3000" dirty="0" smtClean="0"/>
              <a:t>minding, despite external </a:t>
            </a:r>
            <a:r>
              <a:rPr lang="en-US" sz="3000" dirty="0"/>
              <a:t>stresses or an </a:t>
            </a:r>
            <a:r>
              <a:rPr lang="en-US" sz="3000" dirty="0" smtClean="0"/>
              <a:t>overfamiliarity </a:t>
            </a:r>
            <a:r>
              <a:rPr lang="en-US" sz="3000" dirty="0"/>
              <a:t>that can lead to boredom</a:t>
            </a:r>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101274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Minding Relationships</a:t>
            </a:r>
          </a:p>
        </p:txBody>
      </p:sp>
      <p:sp>
        <p:nvSpPr>
          <p:cNvPr id="4" name="Content Placeholder 3"/>
          <p:cNvSpPr>
            <a:spLocks noGrp="1"/>
          </p:cNvSpPr>
          <p:nvPr>
            <p:ph idx="1"/>
          </p:nvPr>
        </p:nvSpPr>
        <p:spPr/>
        <p:txBody>
          <a:bodyPr>
            <a:normAutofit lnSpcReduction="10000"/>
          </a:bodyPr>
          <a:lstStyle/>
          <a:p>
            <a:pPr marL="0" indent="0">
              <a:buNone/>
            </a:pPr>
            <a:r>
              <a:rPr lang="en-US" sz="3000" dirty="0" smtClean="0"/>
              <a:t>Continuity: </a:t>
            </a:r>
            <a:r>
              <a:rPr lang="en-US" sz="3000" dirty="0"/>
              <a:t>Relationships as a Vehicle for Personal </a:t>
            </a:r>
            <a:r>
              <a:rPr lang="en-US" sz="3000" dirty="0" smtClean="0"/>
              <a:t>Growth</a:t>
            </a:r>
          </a:p>
          <a:p>
            <a:pPr lvl="0" hangingPunct="0"/>
            <a:r>
              <a:rPr lang="en-US" sz="3000" dirty="0"/>
              <a:t>All relationships eventually experience some difficulties</a:t>
            </a:r>
          </a:p>
          <a:p>
            <a:pPr lvl="0" hangingPunct="0"/>
            <a:r>
              <a:rPr lang="en-US" sz="3000" dirty="0"/>
              <a:t>Psychological challenges </a:t>
            </a:r>
            <a:r>
              <a:rPr lang="en-US" sz="3000" dirty="0" smtClean="0"/>
              <a:t>may lead to development of </a:t>
            </a:r>
            <a:r>
              <a:rPr lang="en-US" sz="3000" dirty="0"/>
              <a:t>greater psychological maturity in themselves and in relationship</a:t>
            </a:r>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211277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Minding Relationships</a:t>
            </a:r>
          </a:p>
        </p:txBody>
      </p:sp>
      <p:sp>
        <p:nvSpPr>
          <p:cNvPr id="4" name="Content Placeholder 3"/>
          <p:cNvSpPr>
            <a:spLocks noGrp="1"/>
          </p:cNvSpPr>
          <p:nvPr>
            <p:ph idx="1"/>
          </p:nvPr>
        </p:nvSpPr>
        <p:spPr/>
        <p:txBody>
          <a:bodyPr/>
          <a:lstStyle/>
          <a:p>
            <a:pPr marL="0" indent="0">
              <a:buNone/>
            </a:pPr>
            <a:r>
              <a:rPr lang="en-US" sz="3000" dirty="0"/>
              <a:t>Continuity</a:t>
            </a:r>
            <a:r>
              <a:rPr lang="en-US" sz="3000" dirty="0" smtClean="0"/>
              <a:t>: </a:t>
            </a:r>
            <a:r>
              <a:rPr lang="en-US" sz="3000" dirty="0"/>
              <a:t>Virtues and </a:t>
            </a:r>
            <a:r>
              <a:rPr lang="en-US" sz="3000" dirty="0" smtClean="0"/>
              <a:t>Marital Well-Being</a:t>
            </a:r>
            <a:endParaRPr lang="en-US" sz="3000" dirty="0"/>
          </a:p>
          <a:p>
            <a:r>
              <a:rPr lang="en-US" sz="3000" dirty="0"/>
              <a:t>Relationships need a strong commitment to virtues </a:t>
            </a:r>
            <a:endParaRPr lang="en-US" sz="3000" dirty="0" smtClean="0"/>
          </a:p>
          <a:p>
            <a:pPr lvl="1"/>
            <a:r>
              <a:rPr lang="en-US" sz="3000" dirty="0" smtClean="0"/>
              <a:t>Loyalty, courage, generosity, justice</a:t>
            </a:r>
          </a:p>
          <a:p>
            <a:r>
              <a:rPr lang="en-US" sz="3000" dirty="0" smtClean="0"/>
              <a:t>Manage </a:t>
            </a:r>
            <a:r>
              <a:rPr lang="en-US" sz="3000" dirty="0"/>
              <a:t>and overcome </a:t>
            </a:r>
            <a:r>
              <a:rPr lang="en-US" sz="3000" dirty="0" smtClean="0"/>
              <a:t>difficulties</a:t>
            </a:r>
          </a:p>
          <a:p>
            <a:pPr marL="0" indent="0">
              <a:buNone/>
            </a:pPr>
            <a:endParaRPr lang="en-US" dirty="0"/>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2815699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Minding Relationships</a:t>
            </a:r>
          </a:p>
        </p:txBody>
      </p:sp>
      <p:sp>
        <p:nvSpPr>
          <p:cNvPr id="4" name="Content Placeholder 3"/>
          <p:cNvSpPr>
            <a:spLocks noGrp="1"/>
          </p:cNvSpPr>
          <p:nvPr>
            <p:ph idx="1"/>
          </p:nvPr>
        </p:nvSpPr>
        <p:spPr/>
        <p:txBody>
          <a:bodyPr>
            <a:normAutofit/>
          </a:bodyPr>
          <a:lstStyle/>
          <a:p>
            <a:pPr marL="0" indent="0">
              <a:buNone/>
            </a:pPr>
            <a:r>
              <a:rPr lang="en-US" sz="3000" dirty="0" smtClean="0"/>
              <a:t>Continuity: Cuddling</a:t>
            </a:r>
            <a:r>
              <a:rPr lang="en-US" sz="3000" dirty="0"/>
              <a:t>, </a:t>
            </a:r>
            <a:r>
              <a:rPr lang="en-US" sz="3000" dirty="0" smtClean="0"/>
              <a:t>Sex, </a:t>
            </a:r>
            <a:r>
              <a:rPr lang="en-US" sz="3000" dirty="0"/>
              <a:t>and Tenderness </a:t>
            </a:r>
            <a:endParaRPr lang="en-US" sz="3000" dirty="0" smtClean="0"/>
          </a:p>
          <a:p>
            <a:pPr lvl="0" hangingPunct="0"/>
            <a:r>
              <a:rPr lang="en-US" sz="3000" dirty="0" smtClean="0"/>
              <a:t>Greater </a:t>
            </a:r>
            <a:r>
              <a:rPr lang="en-US" sz="3000" dirty="0"/>
              <a:t>relationship satisfaction for men and </a:t>
            </a:r>
            <a:r>
              <a:rPr lang="en-US" sz="3000" dirty="0" smtClean="0"/>
              <a:t>women with sexual satisfaction</a:t>
            </a:r>
          </a:p>
          <a:p>
            <a:pPr lvl="1" hangingPunct="0"/>
            <a:r>
              <a:rPr lang="en-US" sz="3000" dirty="0" smtClean="0"/>
              <a:t>Sexual desire and activity remain well into 70s and 80s </a:t>
            </a:r>
            <a:endParaRPr lang="en-US" sz="3000" dirty="0"/>
          </a:p>
          <a:p>
            <a:pPr lvl="0" hangingPunct="0"/>
            <a:r>
              <a:rPr lang="en-US" sz="3000" dirty="0" smtClean="0"/>
              <a:t>Cuddling builds positivity in </a:t>
            </a:r>
            <a:r>
              <a:rPr lang="en-US" sz="3000" dirty="0"/>
              <a:t>romantic partners and perceived as </a:t>
            </a:r>
            <a:r>
              <a:rPr lang="en-US" sz="3000" dirty="0" err="1"/>
              <a:t>nurturant</a:t>
            </a:r>
            <a:endParaRPr lang="en-US" sz="3000" dirty="0"/>
          </a:p>
          <a:p>
            <a:pPr marL="0" indent="0">
              <a:buNone/>
            </a:pPr>
            <a:endParaRPr lang="en-US"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266435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Positive Families</a:t>
            </a:r>
            <a:r>
              <a:rPr lang="en-US" dirty="0"/>
              <a:t/>
            </a:r>
            <a:br>
              <a:rPr lang="en-US" dirty="0"/>
            </a:br>
            <a:endParaRPr lang="en-US" b="1" dirty="0"/>
          </a:p>
        </p:txBody>
      </p:sp>
      <p:sp>
        <p:nvSpPr>
          <p:cNvPr id="4" name="Content Placeholder 3"/>
          <p:cNvSpPr>
            <a:spLocks noGrp="1"/>
          </p:cNvSpPr>
          <p:nvPr>
            <p:ph idx="1"/>
          </p:nvPr>
        </p:nvSpPr>
        <p:spPr>
          <a:xfrm>
            <a:off x="838200" y="2286000"/>
            <a:ext cx="7848600" cy="3581400"/>
          </a:xfrm>
        </p:spPr>
        <p:txBody>
          <a:bodyPr>
            <a:normAutofit fontScale="92500"/>
          </a:bodyPr>
          <a:lstStyle/>
          <a:p>
            <a:pPr lvl="0" hangingPunct="0"/>
            <a:r>
              <a:rPr lang="en-US" sz="3000" dirty="0"/>
              <a:t>Children have little impact on couple satisfaction </a:t>
            </a:r>
            <a:endParaRPr lang="en-US" sz="3000" dirty="0" smtClean="0"/>
          </a:p>
          <a:p>
            <a:pPr lvl="1" hangingPunct="0"/>
            <a:r>
              <a:rPr lang="en-US" sz="3000" dirty="0" smtClean="0"/>
              <a:t>Parenthood may increase life satisfaction when couple is married, over 30, middle class and college educated</a:t>
            </a:r>
          </a:p>
          <a:p>
            <a:pPr lvl="0" hangingPunct="0"/>
            <a:r>
              <a:rPr lang="en-US" sz="3000" dirty="0" smtClean="0"/>
              <a:t>Family </a:t>
            </a:r>
            <a:r>
              <a:rPr lang="en-US" sz="3000" dirty="0"/>
              <a:t>life </a:t>
            </a:r>
            <a:r>
              <a:rPr lang="en-US" sz="3000" dirty="0" smtClean="0"/>
              <a:t>cycle</a:t>
            </a:r>
          </a:p>
          <a:p>
            <a:pPr lvl="0" hangingPunct="0"/>
            <a:r>
              <a:rPr lang="en-US" sz="3000" dirty="0" smtClean="0"/>
              <a:t>Parenthood</a:t>
            </a:r>
          </a:p>
          <a:p>
            <a:pPr lvl="0" hangingPunct="0"/>
            <a:r>
              <a:rPr lang="en-US" sz="3000" dirty="0" smtClean="0"/>
              <a:t>Psychological </a:t>
            </a:r>
            <a:r>
              <a:rPr lang="en-US" sz="3000" dirty="0"/>
              <a:t>boost from </a:t>
            </a:r>
            <a:r>
              <a:rPr lang="en-US" sz="3000" dirty="0" smtClean="0"/>
              <a:t>child-rearing </a:t>
            </a:r>
            <a:endParaRPr lang="en-US" sz="3000" dirty="0"/>
          </a:p>
          <a:p>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963426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t>Positive Families</a:t>
            </a:r>
            <a:endParaRPr lang="en-US" sz="4000" dirty="0"/>
          </a:p>
        </p:txBody>
      </p:sp>
      <p:sp>
        <p:nvSpPr>
          <p:cNvPr id="4" name="Content Placeholder 3"/>
          <p:cNvSpPr>
            <a:spLocks noGrp="1"/>
          </p:cNvSpPr>
          <p:nvPr>
            <p:ph idx="1"/>
          </p:nvPr>
        </p:nvSpPr>
        <p:spPr>
          <a:xfrm>
            <a:off x="1028700" y="1752600"/>
            <a:ext cx="7200900" cy="4700786"/>
          </a:xfrm>
        </p:spPr>
        <p:txBody>
          <a:bodyPr>
            <a:normAutofit fontScale="92500" lnSpcReduction="20000"/>
          </a:bodyPr>
          <a:lstStyle/>
          <a:p>
            <a:pPr marL="0" indent="0">
              <a:buNone/>
            </a:pPr>
            <a:r>
              <a:rPr lang="en-US" sz="3000" dirty="0"/>
              <a:t>What </a:t>
            </a:r>
            <a:r>
              <a:rPr lang="en-US" sz="3000" dirty="0" smtClean="0"/>
              <a:t>Makes </a:t>
            </a:r>
            <a:r>
              <a:rPr lang="en-US" sz="3000" dirty="0"/>
              <a:t>a Flourishing Family</a:t>
            </a:r>
            <a:r>
              <a:rPr lang="en-US" sz="3000" dirty="0" smtClean="0"/>
              <a:t>?</a:t>
            </a:r>
          </a:p>
          <a:p>
            <a:r>
              <a:rPr lang="en-US" sz="3000" dirty="0" smtClean="0"/>
              <a:t>Adler believed every child strives for competency in the world and within family</a:t>
            </a:r>
          </a:p>
          <a:p>
            <a:r>
              <a:rPr lang="en-US" sz="3000" dirty="0" smtClean="0"/>
              <a:t>Psychologically </a:t>
            </a:r>
            <a:r>
              <a:rPr lang="en-US" sz="3000" dirty="0"/>
              <a:t>healthy family exhibits four vital </a:t>
            </a:r>
            <a:r>
              <a:rPr lang="en-US" sz="3000" dirty="0" smtClean="0"/>
              <a:t>characteristics</a:t>
            </a:r>
          </a:p>
          <a:p>
            <a:pPr lvl="1"/>
            <a:r>
              <a:rPr lang="en-US" sz="3000" dirty="0" smtClean="0"/>
              <a:t>Warmth and respect among family</a:t>
            </a:r>
          </a:p>
          <a:p>
            <a:pPr lvl="1"/>
            <a:r>
              <a:rPr lang="en-US" sz="3000" dirty="0" smtClean="0"/>
              <a:t>Democratic decision making (no authoritative)</a:t>
            </a:r>
          </a:p>
          <a:p>
            <a:pPr lvl="1"/>
            <a:r>
              <a:rPr lang="en-US" sz="3000" dirty="0" smtClean="0"/>
              <a:t>Rules and practices that encourage </a:t>
            </a:r>
            <a:r>
              <a:rPr lang="en-US" sz="3000" dirty="0"/>
              <a:t>e</a:t>
            </a:r>
            <a:r>
              <a:rPr lang="en-US" sz="3000" dirty="0" smtClean="0"/>
              <a:t>motional maturity and autonomy</a:t>
            </a:r>
          </a:p>
          <a:p>
            <a:pPr lvl="1"/>
            <a:r>
              <a:rPr lang="en-US" sz="3000" dirty="0" smtClean="0"/>
              <a:t>Friendly and constructive relations within family and wider community</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414659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t>Positive Families</a:t>
            </a:r>
            <a:endParaRPr lang="en-US" sz="4000" dirty="0"/>
          </a:p>
        </p:txBody>
      </p:sp>
      <p:sp>
        <p:nvSpPr>
          <p:cNvPr id="4" name="Content Placeholder 3"/>
          <p:cNvSpPr>
            <a:spLocks noGrp="1"/>
          </p:cNvSpPr>
          <p:nvPr>
            <p:ph idx="1"/>
          </p:nvPr>
        </p:nvSpPr>
        <p:spPr>
          <a:xfrm>
            <a:off x="1028700" y="2286000"/>
            <a:ext cx="7200900" cy="3810000"/>
          </a:xfrm>
        </p:spPr>
        <p:txBody>
          <a:bodyPr>
            <a:normAutofit fontScale="92500" lnSpcReduction="10000"/>
          </a:bodyPr>
          <a:lstStyle/>
          <a:p>
            <a:pPr marL="0" indent="0">
              <a:buNone/>
            </a:pPr>
            <a:r>
              <a:rPr lang="en-US" sz="3000" dirty="0"/>
              <a:t>What </a:t>
            </a:r>
            <a:r>
              <a:rPr lang="en-US" sz="3000" dirty="0" smtClean="0"/>
              <a:t>Makes </a:t>
            </a:r>
            <a:r>
              <a:rPr lang="en-US" sz="3000" dirty="0"/>
              <a:t>a Flourishing Family</a:t>
            </a:r>
            <a:r>
              <a:rPr lang="en-US" sz="3000" dirty="0" smtClean="0"/>
              <a:t>?</a:t>
            </a:r>
          </a:p>
          <a:p>
            <a:r>
              <a:rPr lang="en-US" sz="3000" dirty="0" err="1" smtClean="0"/>
              <a:t>Baumrind</a:t>
            </a:r>
            <a:r>
              <a:rPr lang="en-US" sz="3000" dirty="0" smtClean="0"/>
              <a:t>: Authoritative </a:t>
            </a:r>
            <a:r>
              <a:rPr lang="en-US" sz="3000" dirty="0"/>
              <a:t>parenting </a:t>
            </a:r>
            <a:r>
              <a:rPr lang="en-US" sz="3000" dirty="0" smtClean="0"/>
              <a:t>style</a:t>
            </a:r>
          </a:p>
          <a:p>
            <a:pPr lvl="1"/>
            <a:r>
              <a:rPr lang="en-US" sz="3200" dirty="0">
                <a:solidFill>
                  <a:schemeClr val="tx1"/>
                </a:solidFill>
              </a:rPr>
              <a:t>Reasonable rules, high demands, high communication, high warmth and support.</a:t>
            </a:r>
            <a:endParaRPr lang="en-US" sz="3000" dirty="0" smtClean="0"/>
          </a:p>
          <a:p>
            <a:r>
              <a:rPr lang="en-US" sz="3000" dirty="0"/>
              <a:t>M</a:t>
            </a:r>
            <a:r>
              <a:rPr lang="en-US" sz="3000" dirty="0" smtClean="0"/>
              <a:t>aintaining </a:t>
            </a:r>
            <a:r>
              <a:rPr lang="en-US" sz="3000" dirty="0"/>
              <a:t>continuity in positive caregiving</a:t>
            </a:r>
          </a:p>
          <a:p>
            <a:r>
              <a:rPr lang="en-US" sz="3000" dirty="0"/>
              <a:t>M</a:t>
            </a:r>
            <a:r>
              <a:rPr lang="en-US" sz="3000" dirty="0" smtClean="0"/>
              <a:t>aintaining </a:t>
            </a:r>
            <a:r>
              <a:rPr lang="en-US" sz="3000" dirty="0"/>
              <a:t>high but reasonable emotional engagement with their children</a:t>
            </a:r>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1881233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t>Positive Families</a:t>
            </a:r>
            <a:endParaRPr lang="en-US" sz="4000" dirty="0"/>
          </a:p>
        </p:txBody>
      </p:sp>
      <p:sp>
        <p:nvSpPr>
          <p:cNvPr id="4" name="Content Placeholder 3"/>
          <p:cNvSpPr>
            <a:spLocks noGrp="1"/>
          </p:cNvSpPr>
          <p:nvPr>
            <p:ph idx="1"/>
          </p:nvPr>
        </p:nvSpPr>
        <p:spPr>
          <a:xfrm>
            <a:off x="1028700" y="1752600"/>
            <a:ext cx="7200900" cy="4700786"/>
          </a:xfrm>
        </p:spPr>
        <p:txBody>
          <a:bodyPr>
            <a:normAutofit fontScale="92500" lnSpcReduction="20000"/>
          </a:bodyPr>
          <a:lstStyle/>
          <a:p>
            <a:pPr marL="0" indent="0">
              <a:buNone/>
            </a:pPr>
            <a:r>
              <a:rPr lang="en-US" sz="3200" dirty="0"/>
              <a:t>The Family Life </a:t>
            </a:r>
            <a:r>
              <a:rPr lang="en-US" sz="3200" dirty="0" smtClean="0"/>
              <a:t>Cycle</a:t>
            </a:r>
          </a:p>
          <a:p>
            <a:pPr lvl="0" hangingPunct="0"/>
            <a:r>
              <a:rPr lang="en-US" sz="2800" dirty="0"/>
              <a:t>Marital satisfaction decreases after the arrival of </a:t>
            </a:r>
            <a:r>
              <a:rPr lang="en-US" sz="2800" dirty="0" smtClean="0"/>
              <a:t>children, satisfaction with parenting roles and other elements of family live rises</a:t>
            </a:r>
          </a:p>
          <a:p>
            <a:pPr lvl="0" hangingPunct="0"/>
            <a:r>
              <a:rPr lang="en-US" sz="2800" dirty="0" smtClean="0"/>
              <a:t>Satisfaction </a:t>
            </a:r>
            <a:r>
              <a:rPr lang="en-US" sz="2800" dirty="0"/>
              <a:t>is high during the initial years of marriage</a:t>
            </a:r>
          </a:p>
          <a:p>
            <a:pPr hangingPunct="0"/>
            <a:r>
              <a:rPr lang="en-US" sz="2800" dirty="0"/>
              <a:t>Empty nest syndrome is a myth</a:t>
            </a:r>
          </a:p>
          <a:p>
            <a:pPr lvl="0" hangingPunct="0"/>
            <a:r>
              <a:rPr lang="en-US" sz="2800" dirty="0" smtClean="0"/>
              <a:t>Staying </a:t>
            </a:r>
            <a:r>
              <a:rPr lang="en-US" sz="2800" dirty="0"/>
              <a:t>attuned to each other’s lives despite the added stress </a:t>
            </a:r>
            <a:endParaRPr lang="en-US" sz="2800" dirty="0" smtClean="0"/>
          </a:p>
          <a:p>
            <a:pPr lvl="0" hangingPunct="0"/>
            <a:r>
              <a:rPr lang="en-US" sz="2800" dirty="0" smtClean="0"/>
              <a:t>Parenthood </a:t>
            </a:r>
            <a:r>
              <a:rPr lang="en-US" sz="2800" dirty="0"/>
              <a:t>as a collaborative effort</a:t>
            </a:r>
          </a:p>
          <a:p>
            <a:pPr marL="0" indent="0">
              <a:buNone/>
            </a:pPr>
            <a:r>
              <a:rPr lang="en-US" sz="2800" dirty="0" smtClean="0"/>
              <a:t> </a:t>
            </a:r>
            <a:endParaRPr lang="en-US" sz="28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474895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Genes, </a:t>
            </a:r>
            <a:r>
              <a:rPr lang="en-US" dirty="0" smtClean="0"/>
              <a:t>Hormones</a:t>
            </a:r>
            <a:r>
              <a:rPr lang="en-US" dirty="0"/>
              <a:t>, and </a:t>
            </a:r>
            <a:r>
              <a:rPr lang="en-US" dirty="0" smtClean="0"/>
              <a:t>Marriage</a:t>
            </a:r>
            <a:r>
              <a:rPr lang="en-US" dirty="0"/>
              <a:t/>
            </a:r>
            <a:br>
              <a:rPr lang="en-US" dirty="0"/>
            </a:br>
            <a:endParaRPr lang="en-US" dirty="0"/>
          </a:p>
        </p:txBody>
      </p:sp>
      <p:sp>
        <p:nvSpPr>
          <p:cNvPr id="9" name="Content Placeholder 8"/>
          <p:cNvSpPr>
            <a:spLocks noGrp="1"/>
          </p:cNvSpPr>
          <p:nvPr>
            <p:ph idx="1"/>
          </p:nvPr>
        </p:nvSpPr>
        <p:spPr>
          <a:xfrm>
            <a:off x="1028700" y="1600200"/>
            <a:ext cx="7200900" cy="4953000"/>
          </a:xfrm>
        </p:spPr>
        <p:txBody>
          <a:bodyPr>
            <a:noAutofit/>
          </a:bodyPr>
          <a:lstStyle/>
          <a:p>
            <a:pPr marL="0" indent="0">
              <a:buNone/>
            </a:pPr>
            <a:r>
              <a:rPr lang="en-US" sz="3000" dirty="0"/>
              <a:t>Marriage and Subjective </a:t>
            </a:r>
            <a:r>
              <a:rPr lang="en-US" sz="3000" dirty="0" smtClean="0"/>
              <a:t>Well-Being</a:t>
            </a:r>
          </a:p>
          <a:p>
            <a:pPr lvl="0" hangingPunct="0"/>
            <a:r>
              <a:rPr lang="en-US" sz="3000" dirty="0" smtClean="0"/>
              <a:t>Same-sex, Opposite-sex</a:t>
            </a:r>
          </a:p>
          <a:p>
            <a:pPr lvl="1" hangingPunct="0"/>
            <a:r>
              <a:rPr lang="en-US" sz="3000" dirty="0" smtClean="0"/>
              <a:t>Same factors predict successful relationships/marriages</a:t>
            </a:r>
          </a:p>
          <a:p>
            <a:pPr lvl="2" hangingPunct="0"/>
            <a:r>
              <a:rPr lang="en-US" sz="2800" dirty="0"/>
              <a:t>Mutual trust</a:t>
            </a:r>
          </a:p>
          <a:p>
            <a:pPr lvl="2" hangingPunct="0"/>
            <a:r>
              <a:rPr lang="en-US" sz="2800" dirty="0"/>
              <a:t>Good communication</a:t>
            </a:r>
          </a:p>
          <a:p>
            <a:pPr lvl="2" hangingPunct="0"/>
            <a:r>
              <a:rPr lang="en-US" sz="2800" dirty="0"/>
              <a:t>Healthy conflict management</a:t>
            </a:r>
          </a:p>
          <a:p>
            <a:pPr lvl="1" hangingPunct="0"/>
            <a:r>
              <a:rPr lang="en-US" sz="3000" dirty="0" smtClean="0"/>
              <a:t>One difference</a:t>
            </a:r>
          </a:p>
          <a:p>
            <a:pPr lvl="2" hangingPunct="0"/>
            <a:r>
              <a:rPr lang="en-US" sz="2800" dirty="0" smtClean="0"/>
              <a:t>Same sex may suffer more stress if family/relatives are not supportive</a:t>
            </a:r>
          </a:p>
          <a:p>
            <a:pPr marL="0" indent="0">
              <a:buNone/>
            </a:pPr>
            <a:endParaRPr lang="en-US" sz="3000" dirty="0" smtClean="0"/>
          </a:p>
        </p:txBody>
      </p:sp>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080685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Hurts Relationships?</a:t>
            </a:r>
            <a:endParaRPr lang="en-US" dirty="0"/>
          </a:p>
        </p:txBody>
      </p:sp>
      <p:sp>
        <p:nvSpPr>
          <p:cNvPr id="4" name="Content Placeholder 3"/>
          <p:cNvSpPr>
            <a:spLocks noGrp="1"/>
          </p:cNvSpPr>
          <p:nvPr>
            <p:ph idx="1"/>
          </p:nvPr>
        </p:nvSpPr>
        <p:spPr/>
        <p:txBody>
          <a:bodyPr/>
          <a:lstStyle/>
          <a:p>
            <a:pPr marL="0" indent="0">
              <a:buNone/>
            </a:pPr>
            <a:r>
              <a:rPr lang="en-US" sz="3200" dirty="0" smtClean="0"/>
              <a:t>Conflict</a:t>
            </a:r>
          </a:p>
          <a:p>
            <a:r>
              <a:rPr lang="en-US" sz="2800" dirty="0"/>
              <a:t>P</a:t>
            </a:r>
            <a:r>
              <a:rPr lang="en-US" sz="2800" dirty="0" smtClean="0"/>
              <a:t>rimary </a:t>
            </a:r>
            <a:r>
              <a:rPr lang="en-US" sz="2800" dirty="0"/>
              <a:t>cause of marital </a:t>
            </a:r>
            <a:r>
              <a:rPr lang="en-US" sz="2800" dirty="0" smtClean="0"/>
              <a:t>dissolution</a:t>
            </a:r>
          </a:p>
          <a:p>
            <a:r>
              <a:rPr lang="en-US" sz="2800" dirty="0" smtClean="0"/>
              <a:t>Communication </a:t>
            </a:r>
            <a:r>
              <a:rPr lang="en-US" sz="2800" dirty="0"/>
              <a:t>problems are the chief reason given for getting </a:t>
            </a:r>
            <a:r>
              <a:rPr lang="en-US" sz="2800" dirty="0" smtClean="0"/>
              <a:t>divorced</a:t>
            </a:r>
            <a:endParaRPr lang="en-US" sz="2800" dirty="0"/>
          </a:p>
          <a:p>
            <a:pPr lvl="0"/>
            <a:endParaRPr lang="en-US" dirty="0"/>
          </a:p>
          <a:p>
            <a:endParaRPr lang="en-US" dirty="0"/>
          </a:p>
          <a:p>
            <a:pPr marL="0" indent="0">
              <a:buNone/>
            </a:pPr>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437569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t>
            </a:r>
            <a:r>
              <a:rPr lang="en-US" dirty="0" smtClean="0"/>
              <a:t>Hurts Relationships</a:t>
            </a:r>
            <a:r>
              <a:rPr lang="en-US" dirty="0"/>
              <a:t>?</a:t>
            </a:r>
          </a:p>
        </p:txBody>
      </p:sp>
      <p:sp>
        <p:nvSpPr>
          <p:cNvPr id="4" name="Content Placeholder 3"/>
          <p:cNvSpPr>
            <a:spLocks noGrp="1"/>
          </p:cNvSpPr>
          <p:nvPr>
            <p:ph idx="1"/>
          </p:nvPr>
        </p:nvSpPr>
        <p:spPr/>
        <p:txBody>
          <a:bodyPr>
            <a:noAutofit/>
          </a:bodyPr>
          <a:lstStyle/>
          <a:p>
            <a:pPr marL="0" indent="0">
              <a:buNone/>
            </a:pPr>
            <a:r>
              <a:rPr lang="en-US" sz="3000" dirty="0"/>
              <a:t>The Demand-Withdraw Pattern and Stonewalling </a:t>
            </a:r>
            <a:endParaRPr lang="en-US" sz="3000" dirty="0" smtClean="0"/>
          </a:p>
          <a:p>
            <a:r>
              <a:rPr lang="en-US" sz="3000" dirty="0" smtClean="0"/>
              <a:t>Four-step </a:t>
            </a:r>
            <a:r>
              <a:rPr lang="en-US" sz="3000" dirty="0"/>
              <a:t>pattern particularly destructive to </a:t>
            </a:r>
            <a:r>
              <a:rPr lang="en-US" sz="3000" dirty="0" smtClean="0"/>
              <a:t>relationships</a:t>
            </a:r>
          </a:p>
          <a:p>
            <a:r>
              <a:rPr lang="en-US" sz="3000" dirty="0" smtClean="0"/>
              <a:t>Stonewalling: A </a:t>
            </a:r>
            <a:r>
              <a:rPr lang="en-US" sz="3000" dirty="0"/>
              <a:t>passive-aggressive attempt to punish the other </a:t>
            </a:r>
            <a:r>
              <a:rPr lang="en-US" sz="3000" dirty="0" smtClean="0"/>
              <a:t>person</a:t>
            </a:r>
          </a:p>
          <a:p>
            <a:r>
              <a:rPr lang="en-US" sz="3000" dirty="0" smtClean="0"/>
              <a:t>Demand-withdrawal </a:t>
            </a:r>
            <a:r>
              <a:rPr lang="en-US" sz="3000" dirty="0"/>
              <a:t>pattern of marital communication </a:t>
            </a:r>
            <a:endParaRPr lang="en-US"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2132558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23231" y="750095"/>
            <a:ext cx="8229600" cy="1143000"/>
          </a:xfrm>
        </p:spPr>
        <p:txBody>
          <a:bodyPr>
            <a:normAutofit fontScale="90000"/>
          </a:bodyPr>
          <a:lstStyle/>
          <a:p>
            <a:pPr algn="ctr"/>
            <a:r>
              <a:rPr lang="en-US" altLang="en-US" dirty="0" err="1" smtClean="0"/>
              <a:t>Gottman’s</a:t>
            </a:r>
            <a:r>
              <a:rPr lang="en-US" altLang="en-US" dirty="0" smtClean="0"/>
              <a:t> </a:t>
            </a:r>
            <a:r>
              <a:rPr lang="en-US" altLang="en-US" sz="4000" dirty="0" smtClean="0"/>
              <a:t>Multidimensional </a:t>
            </a:r>
            <a:br>
              <a:rPr lang="en-US" altLang="en-US" sz="4000" dirty="0" smtClean="0"/>
            </a:br>
            <a:r>
              <a:rPr lang="en-US" altLang="en-US" sz="4000" dirty="0" smtClean="0"/>
              <a:t>Therapy Approach</a:t>
            </a:r>
            <a:endParaRPr lang="en-US" altLang="en-US" dirty="0" smtClean="0"/>
          </a:p>
        </p:txBody>
      </p:sp>
      <p:sp>
        <p:nvSpPr>
          <p:cNvPr id="59395" name="Text Placeholder 2"/>
          <p:cNvSpPr>
            <a:spLocks noGrp="1"/>
          </p:cNvSpPr>
          <p:nvPr>
            <p:ph type="body" idx="1"/>
          </p:nvPr>
        </p:nvSpPr>
        <p:spPr>
          <a:xfrm>
            <a:off x="457200" y="2514600"/>
            <a:ext cx="4040188" cy="639763"/>
          </a:xfrm>
        </p:spPr>
        <p:txBody>
          <a:bodyPr/>
          <a:lstStyle/>
          <a:p>
            <a:pPr algn="ctr"/>
            <a:r>
              <a:rPr lang="en-US" altLang="en-US" smtClean="0"/>
              <a:t>Relationship </a:t>
            </a:r>
          </a:p>
          <a:p>
            <a:pPr algn="ctr"/>
            <a:r>
              <a:rPr lang="en-US" altLang="en-US" smtClean="0"/>
              <a:t>Undermining Behaviors</a:t>
            </a:r>
          </a:p>
        </p:txBody>
      </p:sp>
      <p:sp>
        <p:nvSpPr>
          <p:cNvPr id="59396" name="Content Placeholder 3"/>
          <p:cNvSpPr>
            <a:spLocks noGrp="1"/>
          </p:cNvSpPr>
          <p:nvPr>
            <p:ph sz="half" idx="2"/>
          </p:nvPr>
        </p:nvSpPr>
        <p:spPr>
          <a:xfrm>
            <a:off x="886858" y="3440111"/>
            <a:ext cx="3657600" cy="3951287"/>
          </a:xfrm>
        </p:spPr>
        <p:txBody>
          <a:bodyPr/>
          <a:lstStyle/>
          <a:p>
            <a:pPr marL="457200" indent="-457200">
              <a:buFont typeface="Wingdings" panose="05000000000000000000" pitchFamily="2" charset="2"/>
              <a:buAutoNum type="arabicPeriod"/>
            </a:pPr>
            <a:r>
              <a:rPr lang="en-US" altLang="en-US" sz="3200" dirty="0" smtClean="0"/>
              <a:t>Criticism</a:t>
            </a:r>
          </a:p>
          <a:p>
            <a:pPr marL="457200" indent="-457200">
              <a:buFont typeface="Wingdings" panose="05000000000000000000" pitchFamily="2" charset="2"/>
              <a:buAutoNum type="arabicPeriod"/>
            </a:pPr>
            <a:r>
              <a:rPr lang="en-US" altLang="en-US" sz="3200" dirty="0" smtClean="0"/>
              <a:t>Contempt</a:t>
            </a:r>
          </a:p>
          <a:p>
            <a:pPr marL="457200" indent="-457200">
              <a:buFont typeface="Wingdings" panose="05000000000000000000" pitchFamily="2" charset="2"/>
              <a:buAutoNum type="arabicPeriod"/>
            </a:pPr>
            <a:r>
              <a:rPr lang="en-US" altLang="en-US" sz="3200" dirty="0" smtClean="0"/>
              <a:t>Defensiveness</a:t>
            </a:r>
          </a:p>
          <a:p>
            <a:pPr marL="457200" indent="-457200">
              <a:buFont typeface="Wingdings" panose="05000000000000000000" pitchFamily="2" charset="2"/>
              <a:buAutoNum type="arabicPeriod"/>
            </a:pPr>
            <a:r>
              <a:rPr lang="en-US" altLang="en-US" sz="3200" dirty="0" smtClean="0"/>
              <a:t>Stonewalling</a:t>
            </a:r>
          </a:p>
        </p:txBody>
      </p:sp>
      <p:sp>
        <p:nvSpPr>
          <p:cNvPr id="59397" name="Text Placeholder 4"/>
          <p:cNvSpPr>
            <a:spLocks noGrp="1"/>
          </p:cNvSpPr>
          <p:nvPr>
            <p:ph type="body" sz="quarter" idx="3"/>
          </p:nvPr>
        </p:nvSpPr>
        <p:spPr>
          <a:xfrm>
            <a:off x="4645025" y="2514600"/>
            <a:ext cx="4041775" cy="639763"/>
          </a:xfrm>
        </p:spPr>
        <p:txBody>
          <a:bodyPr/>
          <a:lstStyle/>
          <a:p>
            <a:pPr algn="ctr"/>
            <a:r>
              <a:rPr lang="en-US" altLang="en-US" smtClean="0"/>
              <a:t>Replace With Relationship Enhancing Behaviors</a:t>
            </a:r>
          </a:p>
        </p:txBody>
      </p:sp>
      <p:sp>
        <p:nvSpPr>
          <p:cNvPr id="59398" name="Content Placeholder 5"/>
          <p:cNvSpPr>
            <a:spLocks noGrp="1"/>
          </p:cNvSpPr>
          <p:nvPr>
            <p:ph sz="quarter" idx="4"/>
          </p:nvPr>
        </p:nvSpPr>
        <p:spPr>
          <a:xfrm>
            <a:off x="5111407" y="3440112"/>
            <a:ext cx="3422994" cy="3951287"/>
          </a:xfrm>
        </p:spPr>
        <p:txBody>
          <a:bodyPr/>
          <a:lstStyle/>
          <a:p>
            <a:pPr marL="457200" indent="-457200">
              <a:buFont typeface="Wingdings" panose="05000000000000000000" pitchFamily="2" charset="2"/>
              <a:buAutoNum type="arabicPeriod"/>
            </a:pPr>
            <a:r>
              <a:rPr lang="en-US" altLang="en-US" sz="3200" dirty="0" smtClean="0"/>
              <a:t>Complaint</a:t>
            </a:r>
          </a:p>
          <a:p>
            <a:pPr marL="457200" indent="-457200">
              <a:buFont typeface="Wingdings" panose="05000000000000000000" pitchFamily="2" charset="2"/>
              <a:buAutoNum type="arabicPeriod"/>
            </a:pPr>
            <a:r>
              <a:rPr lang="en-US" altLang="en-US" sz="3200" dirty="0" smtClean="0"/>
              <a:t>Appreciation</a:t>
            </a:r>
          </a:p>
          <a:p>
            <a:pPr marL="457200" indent="-457200">
              <a:buFont typeface="Wingdings" panose="05000000000000000000" pitchFamily="2" charset="2"/>
              <a:buAutoNum type="arabicPeriod"/>
            </a:pPr>
            <a:r>
              <a:rPr lang="en-US" altLang="en-US" sz="3200" dirty="0" smtClean="0"/>
              <a:t>Responsibility</a:t>
            </a:r>
          </a:p>
          <a:p>
            <a:pPr marL="457200" indent="-457200">
              <a:buFont typeface="Wingdings" panose="05000000000000000000" pitchFamily="2" charset="2"/>
              <a:buAutoNum type="arabicPeriod"/>
            </a:pPr>
            <a:r>
              <a:rPr lang="en-US" altLang="en-US" sz="3200" dirty="0" smtClean="0"/>
              <a:t>Self-soothing</a:t>
            </a:r>
          </a:p>
        </p:txBody>
      </p:sp>
      <p:sp>
        <p:nvSpPr>
          <p:cNvPr id="7" name="Footer Placeholder 6"/>
          <p:cNvSpPr>
            <a:spLocks noGrp="1"/>
          </p:cNvSpPr>
          <p:nvPr>
            <p:ph type="ftr" sz="quarter" idx="11"/>
          </p:nvPr>
        </p:nvSpPr>
        <p:spPr>
          <a:xfrm>
            <a:off x="2819400" y="6248400"/>
            <a:ext cx="3200400" cy="457200"/>
          </a:xfrm>
        </p:spPr>
        <p:txBody>
          <a:bodyPr/>
          <a:lstStyle/>
          <a:p>
            <a:pPr>
              <a:defRPr/>
            </a:pPr>
            <a:r>
              <a:rPr lang="en-US" altLang="en-US" smtClean="0"/>
              <a:t>Positive Psychology: The Scientific and Practical Explorations of Human Strengths © 2014 SAGE</a:t>
            </a:r>
            <a:endParaRPr lang="en-US" altLang="en-US"/>
          </a:p>
        </p:txBody>
      </p:sp>
    </p:spTree>
    <p:extLst>
      <p:ext uri="{BB962C8B-B14F-4D97-AF65-F5344CB8AC3E}">
        <p14:creationId xmlns:p14="http://schemas.microsoft.com/office/powerpoint/2010/main" val="16564755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smtClean="0"/>
              <a:t>Gottman 4 Horsemen of Apocalypse</a:t>
            </a:r>
          </a:p>
        </p:txBody>
      </p:sp>
      <p:sp>
        <p:nvSpPr>
          <p:cNvPr id="3" name="Content Placeholder 2"/>
          <p:cNvSpPr>
            <a:spLocks noGrp="1"/>
          </p:cNvSpPr>
          <p:nvPr>
            <p:ph idx="1"/>
          </p:nvPr>
        </p:nvSpPr>
        <p:spPr>
          <a:xfrm>
            <a:off x="1028700" y="2514600"/>
            <a:ext cx="7658100" cy="4114800"/>
          </a:xfrm>
        </p:spPr>
        <p:txBody>
          <a:bodyPr/>
          <a:lstStyle/>
          <a:p>
            <a:pPr>
              <a:defRPr/>
            </a:pPr>
            <a:r>
              <a:rPr lang="en-US" dirty="0" smtClean="0"/>
              <a:t>Criticism</a:t>
            </a:r>
          </a:p>
          <a:p>
            <a:pPr lvl="1">
              <a:defRPr/>
            </a:pPr>
            <a:r>
              <a:rPr lang="en-US" dirty="0" smtClean="0"/>
              <a:t>Complaint vs. criticism</a:t>
            </a:r>
          </a:p>
          <a:p>
            <a:pPr lvl="1">
              <a:defRPr/>
            </a:pPr>
            <a:r>
              <a:rPr lang="en-US" dirty="0" smtClean="0"/>
              <a:t>Complaining is normal and focuses on behavior</a:t>
            </a:r>
          </a:p>
          <a:p>
            <a:pPr lvl="1">
              <a:defRPr/>
            </a:pPr>
            <a:r>
              <a:rPr lang="en-US" dirty="0" smtClean="0"/>
              <a:t>Criticism attacks the character of the person</a:t>
            </a:r>
          </a:p>
          <a:p>
            <a:pPr>
              <a:defRPr/>
            </a:pPr>
            <a:r>
              <a:rPr lang="en-US" sz="2000" dirty="0"/>
              <a:t>Complaint</a:t>
            </a:r>
            <a:r>
              <a:rPr lang="en-US" sz="2000" dirty="0" smtClean="0"/>
              <a:t>: "</a:t>
            </a:r>
            <a:r>
              <a:rPr lang="en-US" sz="2000" dirty="0"/>
              <a:t>You should have told me earlier that you're too </a:t>
            </a:r>
            <a:r>
              <a:rPr lang="en-US" sz="2000" dirty="0" smtClean="0"/>
              <a:t>tired </a:t>
            </a:r>
            <a:r>
              <a:rPr lang="en-US" sz="2000" dirty="0"/>
              <a:t>to make </a:t>
            </a:r>
            <a:r>
              <a:rPr lang="en-US" sz="2000" dirty="0" smtClean="0"/>
              <a:t>love</a:t>
            </a:r>
            <a:r>
              <a:rPr lang="en-US" sz="2000" dirty="0"/>
              <a:t>. I'm disappointed, and I feel embarrassed." </a:t>
            </a:r>
          </a:p>
          <a:p>
            <a:pPr>
              <a:defRPr/>
            </a:pPr>
            <a:r>
              <a:rPr lang="en-US" sz="2000" dirty="0"/>
              <a:t>Criticism</a:t>
            </a:r>
            <a:r>
              <a:rPr lang="en-US" sz="2000" dirty="0" smtClean="0"/>
              <a:t>: "</a:t>
            </a:r>
            <a:r>
              <a:rPr lang="en-US" sz="2000" dirty="0"/>
              <a:t>Why are you so selfish? It was really nasty of </a:t>
            </a:r>
            <a:r>
              <a:rPr lang="en-US" sz="2000" dirty="0" smtClean="0"/>
              <a:t>you </a:t>
            </a:r>
            <a:r>
              <a:rPr lang="en-US" sz="2000" dirty="0"/>
              <a:t>to lead me on. </a:t>
            </a:r>
            <a:r>
              <a:rPr lang="en-US" sz="2000" dirty="0" smtClean="0"/>
              <a:t>You </a:t>
            </a:r>
            <a:r>
              <a:rPr lang="en-US" sz="2000" dirty="0"/>
              <a:t>should have told me earlier that you were too </a:t>
            </a:r>
            <a:r>
              <a:rPr lang="en-US" sz="2000" dirty="0" smtClean="0"/>
              <a:t>tired </a:t>
            </a:r>
            <a:r>
              <a:rPr lang="en-US" sz="2000" dirty="0"/>
              <a:t>to make love." </a:t>
            </a:r>
          </a:p>
          <a:p>
            <a:pPr marL="344487" lvl="1" indent="0">
              <a:buFont typeface="Wingdings" panose="05000000000000000000" pitchFamily="2" charset="2"/>
              <a:buNone/>
              <a:defRPr/>
            </a:pPr>
            <a:endParaRPr lang="en-US" dirty="0" smtClean="0"/>
          </a:p>
        </p:txBody>
      </p:sp>
      <p:pic>
        <p:nvPicPr>
          <p:cNvPr id="61444" name="Picture 2" descr="Criticism, Part V: Receiving constructive critic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252537"/>
            <a:ext cx="28575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333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smtClean="0"/>
              <a:t>Gottman 4 Horsemen of Apocalypse</a:t>
            </a:r>
          </a:p>
        </p:txBody>
      </p:sp>
      <p:sp>
        <p:nvSpPr>
          <p:cNvPr id="3" name="Content Placeholder 2"/>
          <p:cNvSpPr>
            <a:spLocks noGrp="1"/>
          </p:cNvSpPr>
          <p:nvPr>
            <p:ph idx="1"/>
          </p:nvPr>
        </p:nvSpPr>
        <p:spPr>
          <a:xfrm>
            <a:off x="838200" y="2743200"/>
            <a:ext cx="7848600" cy="3387725"/>
          </a:xfrm>
        </p:spPr>
        <p:txBody>
          <a:bodyPr/>
          <a:lstStyle/>
          <a:p>
            <a:pPr>
              <a:defRPr/>
            </a:pPr>
            <a:r>
              <a:rPr lang="en-US" dirty="0" smtClean="0"/>
              <a:t>Contempt</a:t>
            </a:r>
          </a:p>
          <a:p>
            <a:pPr lvl="1">
              <a:defRPr/>
            </a:pPr>
            <a:r>
              <a:rPr lang="en-US" sz="2400" dirty="0" smtClean="0"/>
              <a:t>Often follows criticism</a:t>
            </a:r>
          </a:p>
          <a:p>
            <a:pPr lvl="1">
              <a:defRPr/>
            </a:pPr>
            <a:r>
              <a:rPr lang="en-US" dirty="0"/>
              <a:t>P</a:t>
            </a:r>
            <a:r>
              <a:rPr lang="en-US" dirty="0" smtClean="0"/>
              <a:t>erson </a:t>
            </a:r>
            <a:r>
              <a:rPr lang="en-US" dirty="0"/>
              <a:t>uses "sarcasm, </a:t>
            </a:r>
            <a:r>
              <a:rPr lang="en-US" dirty="0" smtClean="0"/>
              <a:t>cynicism, name-calling</a:t>
            </a:r>
            <a:r>
              <a:rPr lang="en-US" dirty="0"/>
              <a:t>, </a:t>
            </a:r>
            <a:r>
              <a:rPr lang="en-US" dirty="0" smtClean="0"/>
              <a:t>eye-rolling</a:t>
            </a:r>
            <a:r>
              <a:rPr lang="en-US" dirty="0"/>
              <a:t>, sneering, mockery, and hostile </a:t>
            </a:r>
            <a:r>
              <a:rPr lang="en-US" dirty="0" smtClean="0"/>
              <a:t>humor</a:t>
            </a:r>
          </a:p>
          <a:p>
            <a:pPr>
              <a:defRPr/>
            </a:pPr>
            <a:r>
              <a:rPr lang="en-US" sz="2600" dirty="0" smtClean="0"/>
              <a:t>Worst of the 4 because </a:t>
            </a:r>
            <a:r>
              <a:rPr lang="en-US" sz="2600" dirty="0"/>
              <a:t>it communicates </a:t>
            </a:r>
            <a:r>
              <a:rPr lang="en-US" sz="2600" dirty="0" smtClean="0"/>
              <a:t>disgust </a:t>
            </a:r>
            <a:r>
              <a:rPr lang="en-US" sz="2600" dirty="0"/>
              <a:t>to the person it is directed </a:t>
            </a:r>
            <a:r>
              <a:rPr lang="en-US" sz="2600" dirty="0" smtClean="0"/>
              <a:t>toward, which escalates conflict</a:t>
            </a:r>
            <a:endParaRPr lang="en-US" sz="2600" dirty="0"/>
          </a:p>
          <a:p>
            <a:pPr lvl="1">
              <a:defRPr/>
            </a:pPr>
            <a:endParaRPr lang="en-US" dirty="0"/>
          </a:p>
          <a:p>
            <a:pPr marL="0" indent="0">
              <a:buFont typeface="Wingdings" panose="05000000000000000000" pitchFamily="2" charset="2"/>
              <a:buNone/>
              <a:defRPr/>
            </a:pPr>
            <a:endParaRPr lang="en-US" dirty="0"/>
          </a:p>
        </p:txBody>
      </p:sp>
      <p:pic>
        <p:nvPicPr>
          <p:cNvPr id="62468" name="Picture 4" descr="https://sp.yimg.com/ib/th?id=HN.608036995909291792&amp;pid=15.1&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565" y="1447800"/>
            <a:ext cx="1898798"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2429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smtClean="0"/>
              <a:t>Gottman 4 Horsemen of Apocalypse</a:t>
            </a:r>
          </a:p>
        </p:txBody>
      </p:sp>
      <p:sp>
        <p:nvSpPr>
          <p:cNvPr id="3" name="Content Placeholder 2"/>
          <p:cNvSpPr>
            <a:spLocks noGrp="1"/>
          </p:cNvSpPr>
          <p:nvPr>
            <p:ph idx="1"/>
          </p:nvPr>
        </p:nvSpPr>
        <p:spPr>
          <a:xfrm>
            <a:off x="1028700" y="2286000"/>
            <a:ext cx="7200900" cy="3962400"/>
          </a:xfrm>
        </p:spPr>
        <p:txBody>
          <a:bodyPr/>
          <a:lstStyle/>
          <a:p>
            <a:pPr>
              <a:defRPr/>
            </a:pPr>
            <a:r>
              <a:rPr lang="en-US" sz="2800" dirty="0" smtClean="0"/>
              <a:t>Defensiveness</a:t>
            </a:r>
          </a:p>
          <a:p>
            <a:pPr lvl="1">
              <a:defRPr/>
            </a:pPr>
            <a:r>
              <a:rPr lang="en-US" sz="2800" dirty="0" smtClean="0"/>
              <a:t>When one partner uses contempt, the other typically becomes defensive</a:t>
            </a:r>
          </a:p>
          <a:p>
            <a:pPr marL="344487" lvl="1" indent="0">
              <a:buFont typeface="Wingdings" panose="05000000000000000000" pitchFamily="2" charset="2"/>
              <a:buNone/>
              <a:defRPr/>
            </a:pPr>
            <a:endParaRPr lang="en-US" sz="2800" dirty="0" smtClean="0"/>
          </a:p>
          <a:p>
            <a:pPr>
              <a:defRPr/>
            </a:pPr>
            <a:r>
              <a:rPr lang="en-US" sz="2800" dirty="0" smtClean="0"/>
              <a:t>Stonewalling</a:t>
            </a:r>
          </a:p>
          <a:p>
            <a:pPr lvl="1">
              <a:defRPr/>
            </a:pPr>
            <a:r>
              <a:rPr lang="en-US" sz="2800" dirty="0" smtClean="0"/>
              <a:t>One partner tunes out the other</a:t>
            </a:r>
          </a:p>
          <a:p>
            <a:pPr lvl="1">
              <a:defRPr/>
            </a:pPr>
            <a:r>
              <a:rPr lang="en-US" sz="2800" dirty="0" smtClean="0"/>
              <a:t>More common in men than women</a:t>
            </a:r>
          </a:p>
          <a:p>
            <a:pPr lvl="1">
              <a:defRPr/>
            </a:pPr>
            <a:endParaRPr lang="en-US" dirty="0" smtClean="0"/>
          </a:p>
          <a:p>
            <a:pPr>
              <a:defRPr/>
            </a:pPr>
            <a:endParaRPr lang="en-US" dirty="0"/>
          </a:p>
        </p:txBody>
      </p:sp>
    </p:spTree>
    <p:extLst>
      <p:ext uri="{BB962C8B-B14F-4D97-AF65-F5344CB8AC3E}">
        <p14:creationId xmlns:p14="http://schemas.microsoft.com/office/powerpoint/2010/main" val="1308569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56</a:t>
            </a:fld>
            <a:endParaRPr lang="en-US"/>
          </a:p>
        </p:txBody>
      </p:sp>
      <p:pic>
        <p:nvPicPr>
          <p:cNvPr id="4" name="Picture 3"/>
          <p:cNvPicPr>
            <a:picLocks noChangeAspect="1"/>
          </p:cNvPicPr>
          <p:nvPr/>
        </p:nvPicPr>
        <p:blipFill>
          <a:blip r:embed="rId2"/>
          <a:stretch>
            <a:fillRect/>
          </a:stretch>
        </p:blipFill>
        <p:spPr>
          <a:xfrm>
            <a:off x="2514600" y="261537"/>
            <a:ext cx="4875389" cy="6581774"/>
          </a:xfrm>
          <a:prstGeom prst="rect">
            <a:avLst/>
          </a:prstGeom>
        </p:spPr>
      </p:pic>
    </p:spTree>
    <p:extLst>
      <p:ext uri="{BB962C8B-B14F-4D97-AF65-F5344CB8AC3E}">
        <p14:creationId xmlns:p14="http://schemas.microsoft.com/office/powerpoint/2010/main" val="1967013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How to Nurture </a:t>
            </a:r>
            <a:r>
              <a:rPr lang="en-US" dirty="0"/>
              <a:t>P</a:t>
            </a:r>
            <a:r>
              <a:rPr lang="en-US" dirty="0" smtClean="0"/>
              <a:t>ositive </a:t>
            </a:r>
            <a:r>
              <a:rPr lang="en-US" dirty="0"/>
              <a:t>R</a:t>
            </a:r>
            <a:r>
              <a:rPr lang="en-US" dirty="0" smtClean="0"/>
              <a:t>elationships That Last</a:t>
            </a:r>
            <a:endParaRPr lang="en-US" dirty="0"/>
          </a:p>
        </p:txBody>
      </p:sp>
      <p:sp>
        <p:nvSpPr>
          <p:cNvPr id="4" name="Content Placeholder 3"/>
          <p:cNvSpPr>
            <a:spLocks noGrp="1"/>
          </p:cNvSpPr>
          <p:nvPr>
            <p:ph idx="1"/>
          </p:nvPr>
        </p:nvSpPr>
        <p:spPr>
          <a:xfrm>
            <a:off x="838200" y="2183507"/>
            <a:ext cx="7924800" cy="4472186"/>
          </a:xfrm>
        </p:spPr>
        <p:txBody>
          <a:bodyPr>
            <a:normAutofit fontScale="70000" lnSpcReduction="20000"/>
          </a:bodyPr>
          <a:lstStyle/>
          <a:p>
            <a:pPr lvl="0"/>
            <a:r>
              <a:rPr lang="en-US" sz="5100" dirty="0"/>
              <a:t>The Seven Principles for Making Marriage </a:t>
            </a:r>
            <a:r>
              <a:rPr lang="en-US" sz="5100" dirty="0" smtClean="0"/>
              <a:t>Work (</a:t>
            </a:r>
            <a:r>
              <a:rPr lang="en-US" sz="5100" dirty="0" err="1" smtClean="0"/>
              <a:t>Gottman</a:t>
            </a:r>
            <a:r>
              <a:rPr lang="en-US" sz="5100" dirty="0" smtClean="0"/>
              <a:t> &amp; Silver)</a:t>
            </a:r>
            <a:endParaRPr lang="en-US" sz="5100" dirty="0"/>
          </a:p>
          <a:p>
            <a:pPr lvl="1" hangingPunct="0"/>
            <a:r>
              <a:rPr lang="en-US" sz="4500" dirty="0">
                <a:solidFill>
                  <a:schemeClr val="tx1"/>
                </a:solidFill>
              </a:rPr>
              <a:t>Enhance your love maps</a:t>
            </a:r>
          </a:p>
          <a:p>
            <a:pPr lvl="1" hangingPunct="0"/>
            <a:r>
              <a:rPr lang="en-US" sz="4500" dirty="0">
                <a:solidFill>
                  <a:schemeClr val="tx1"/>
                </a:solidFill>
              </a:rPr>
              <a:t>Nurture your fondness and admiration</a:t>
            </a:r>
          </a:p>
          <a:p>
            <a:pPr lvl="1" hangingPunct="0"/>
            <a:r>
              <a:rPr lang="en-US" sz="4500" dirty="0">
                <a:solidFill>
                  <a:schemeClr val="tx1"/>
                </a:solidFill>
              </a:rPr>
              <a:t>Turn toward each other instead of away</a:t>
            </a:r>
          </a:p>
          <a:p>
            <a:pPr lvl="1" hangingPunct="0"/>
            <a:r>
              <a:rPr lang="en-US" sz="4500" dirty="0">
                <a:solidFill>
                  <a:schemeClr val="tx1"/>
                </a:solidFill>
              </a:rPr>
              <a:t>Let your partner influence you</a:t>
            </a:r>
          </a:p>
          <a:p>
            <a:pPr lvl="1" hangingPunct="0"/>
            <a:r>
              <a:rPr lang="en-US" sz="4500" dirty="0">
                <a:solidFill>
                  <a:schemeClr val="tx1"/>
                </a:solidFill>
              </a:rPr>
              <a:t>Solve your solvable problems</a:t>
            </a:r>
          </a:p>
          <a:p>
            <a:pPr lvl="1" hangingPunct="0"/>
            <a:r>
              <a:rPr lang="en-US" sz="4500" dirty="0">
                <a:solidFill>
                  <a:schemeClr val="tx1"/>
                </a:solidFill>
              </a:rPr>
              <a:t>Overcome gridlock and move toward dialogue</a:t>
            </a:r>
          </a:p>
          <a:p>
            <a:pPr lvl="1" hangingPunct="0"/>
            <a:r>
              <a:rPr lang="en-US" sz="4500" dirty="0">
                <a:solidFill>
                  <a:schemeClr val="tx1"/>
                </a:solidFill>
              </a:rPr>
              <a:t>Create shared meaning</a:t>
            </a:r>
          </a:p>
          <a:p>
            <a:pPr lvl="1"/>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3053170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How to Nurture </a:t>
            </a:r>
            <a:r>
              <a:rPr lang="en-US" dirty="0"/>
              <a:t>P</a:t>
            </a:r>
            <a:r>
              <a:rPr lang="en-US" dirty="0" smtClean="0"/>
              <a:t>ositive </a:t>
            </a:r>
            <a:r>
              <a:rPr lang="en-US" dirty="0"/>
              <a:t>R</a:t>
            </a:r>
            <a:r>
              <a:rPr lang="en-US" dirty="0" smtClean="0"/>
              <a:t>elationships That Last</a:t>
            </a:r>
            <a:endParaRPr lang="en-US" dirty="0"/>
          </a:p>
        </p:txBody>
      </p:sp>
      <p:sp>
        <p:nvSpPr>
          <p:cNvPr id="4" name="Content Placeholder 3"/>
          <p:cNvSpPr>
            <a:spLocks noGrp="1"/>
          </p:cNvSpPr>
          <p:nvPr>
            <p:ph idx="1"/>
          </p:nvPr>
        </p:nvSpPr>
        <p:spPr/>
        <p:txBody>
          <a:bodyPr/>
          <a:lstStyle/>
          <a:p>
            <a:pPr lvl="0" hangingPunct="0"/>
            <a:r>
              <a:rPr lang="en-US" sz="3000" dirty="0" smtClean="0"/>
              <a:t>Magic </a:t>
            </a:r>
            <a:r>
              <a:rPr lang="en-US" sz="3000" dirty="0"/>
              <a:t>5 </a:t>
            </a:r>
            <a:r>
              <a:rPr lang="en-US" sz="3000" dirty="0" err="1" smtClean="0"/>
              <a:t>hr</a:t>
            </a:r>
            <a:r>
              <a:rPr lang="en-US" sz="3000" dirty="0" smtClean="0"/>
              <a:t> </a:t>
            </a:r>
            <a:r>
              <a:rPr lang="en-US" sz="3000" dirty="0"/>
              <a:t>per </a:t>
            </a:r>
            <a:r>
              <a:rPr lang="en-US" sz="3000" dirty="0" smtClean="0"/>
              <a:t>week</a:t>
            </a:r>
          </a:p>
          <a:p>
            <a:pPr lvl="1" hangingPunct="0"/>
            <a:r>
              <a:rPr lang="en-US" sz="3000" dirty="0" smtClean="0"/>
              <a:t>Work daily on building relationship</a:t>
            </a:r>
            <a:endParaRPr lang="en-US" sz="3000" dirty="0"/>
          </a:p>
          <a:p>
            <a:pPr lvl="0" hangingPunct="0"/>
            <a:r>
              <a:rPr lang="en-US" sz="3000" dirty="0"/>
              <a:t>Focusing on the negatives almost never is </a:t>
            </a:r>
            <a:r>
              <a:rPr lang="en-US" sz="3000" dirty="0" smtClean="0"/>
              <a:t>productive…rather focus on what your partner is doing right</a:t>
            </a:r>
            <a:endParaRPr lang="en-US" sz="3000" dirty="0"/>
          </a:p>
          <a:p>
            <a:endParaRPr lang="en-US"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84981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t>The Varieties of Love</a:t>
            </a:r>
            <a:endParaRPr lang="en-IN" sz="4000" dirty="0"/>
          </a:p>
        </p:txBody>
      </p:sp>
      <p:sp>
        <p:nvSpPr>
          <p:cNvPr id="4" name="Content Placeholder 3"/>
          <p:cNvSpPr>
            <a:spLocks noGrp="1"/>
          </p:cNvSpPr>
          <p:nvPr>
            <p:ph idx="1"/>
          </p:nvPr>
        </p:nvSpPr>
        <p:spPr>
          <a:xfrm>
            <a:off x="1028700" y="2286000"/>
            <a:ext cx="7200900" cy="4167386"/>
          </a:xfrm>
        </p:spPr>
        <p:txBody>
          <a:bodyPr>
            <a:normAutofit lnSpcReduction="10000"/>
          </a:bodyPr>
          <a:lstStyle/>
          <a:p>
            <a:r>
              <a:rPr lang="en-US" sz="3000" dirty="0"/>
              <a:t>Explicit theories analyze love in terms of its core elements or </a:t>
            </a:r>
            <a:r>
              <a:rPr lang="en-US" sz="3000" dirty="0" smtClean="0"/>
              <a:t>dimensions</a:t>
            </a:r>
          </a:p>
          <a:p>
            <a:pPr lvl="1"/>
            <a:r>
              <a:rPr lang="en-US" sz="3000" dirty="0" smtClean="0"/>
              <a:t>Many of these theories see love as unidimensional</a:t>
            </a:r>
          </a:p>
          <a:p>
            <a:pPr lvl="1" hangingPunct="0"/>
            <a:r>
              <a:rPr lang="en-US" sz="3000" dirty="0" smtClean="0"/>
              <a:t>As a unidimensional concept, love  </a:t>
            </a:r>
            <a:r>
              <a:rPr lang="en-US" sz="3000" dirty="0"/>
              <a:t>e</a:t>
            </a:r>
            <a:r>
              <a:rPr lang="en-US" sz="3000" dirty="0" smtClean="0"/>
              <a:t>ncompasses attitudes</a:t>
            </a:r>
            <a:r>
              <a:rPr lang="en-US" sz="3000" dirty="0"/>
              <a:t>, behaviors, feelings, and </a:t>
            </a:r>
            <a:r>
              <a:rPr lang="en-US" sz="3000" dirty="0" smtClean="0"/>
              <a:t>motivations</a:t>
            </a:r>
          </a:p>
          <a:p>
            <a:pPr lvl="1" hangingPunct="0"/>
            <a:r>
              <a:rPr lang="en-US" sz="3000" dirty="0" smtClean="0"/>
              <a:t>Most theories view it as multidimensional</a:t>
            </a:r>
            <a:endParaRPr lang="en-US" sz="3000" dirty="0"/>
          </a:p>
          <a:p>
            <a:pPr marL="0" indent="0">
              <a:buNone/>
            </a:pPr>
            <a:endParaRPr lang="en-US" sz="3000" dirty="0"/>
          </a:p>
          <a:p>
            <a:pPr marL="0" indent="0">
              <a:buNone/>
            </a:pPr>
            <a:endParaRPr lang="en-US" dirty="0"/>
          </a:p>
          <a:p>
            <a:pPr marL="0" indent="0">
              <a:buNone/>
            </a:pPr>
            <a:endParaRPr lang="en-IN" sz="3000" dirty="0" smtClean="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
        <p:nvSpPr>
          <p:cNvPr id="2" name="Heart 1"/>
          <p:cNvSpPr/>
          <p:nvPr/>
        </p:nvSpPr>
        <p:spPr>
          <a:xfrm>
            <a:off x="6930171" y="857250"/>
            <a:ext cx="1371600" cy="1143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48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The </a:t>
            </a:r>
            <a:r>
              <a:rPr lang="en-US" sz="4000" dirty="0" smtClean="0"/>
              <a:t>Varieties </a:t>
            </a:r>
            <a:r>
              <a:rPr lang="en-US" sz="4000" dirty="0"/>
              <a:t>of </a:t>
            </a:r>
            <a:r>
              <a:rPr lang="en-US" sz="4000" dirty="0" smtClean="0"/>
              <a:t>Love</a:t>
            </a:r>
            <a:endParaRPr lang="en-IN" sz="4000" dirty="0"/>
          </a:p>
        </p:txBody>
      </p:sp>
      <p:sp>
        <p:nvSpPr>
          <p:cNvPr id="4" name="Content Placeholder 3"/>
          <p:cNvSpPr>
            <a:spLocks noGrp="1"/>
          </p:cNvSpPr>
          <p:nvPr>
            <p:ph idx="1"/>
          </p:nvPr>
        </p:nvSpPr>
        <p:spPr/>
        <p:txBody>
          <a:bodyPr>
            <a:normAutofit/>
          </a:bodyPr>
          <a:lstStyle/>
          <a:p>
            <a:pPr marL="0" indent="0">
              <a:buNone/>
            </a:pPr>
            <a:r>
              <a:rPr lang="en-US" sz="3000" dirty="0"/>
              <a:t>A Two-Factor Theory of </a:t>
            </a:r>
            <a:r>
              <a:rPr lang="en-US" sz="3000" dirty="0" smtClean="0"/>
              <a:t>Love </a:t>
            </a:r>
          </a:p>
          <a:p>
            <a:pPr lvl="0" hangingPunct="0"/>
            <a:r>
              <a:rPr lang="en-US" sz="3000" dirty="0"/>
              <a:t>Fundamental and primary elements:</a:t>
            </a:r>
          </a:p>
          <a:p>
            <a:pPr lvl="1" hangingPunct="0"/>
            <a:r>
              <a:rPr lang="en-US" sz="3000" dirty="0"/>
              <a:t>Passionate love </a:t>
            </a:r>
          </a:p>
          <a:p>
            <a:pPr lvl="1" hangingPunct="0"/>
            <a:r>
              <a:rPr lang="en-US" sz="3000" dirty="0"/>
              <a:t>Companionate love</a:t>
            </a:r>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874228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The </a:t>
            </a:r>
            <a:r>
              <a:rPr lang="en-US" sz="4000" dirty="0" smtClean="0"/>
              <a:t>Varieties </a:t>
            </a:r>
            <a:r>
              <a:rPr lang="en-US" sz="4000" dirty="0"/>
              <a:t>of </a:t>
            </a:r>
            <a:r>
              <a:rPr lang="en-US" sz="4000" dirty="0" smtClean="0"/>
              <a:t>Love</a:t>
            </a:r>
            <a:endParaRPr lang="en-IN" sz="4000" dirty="0"/>
          </a:p>
        </p:txBody>
      </p:sp>
      <p:sp>
        <p:nvSpPr>
          <p:cNvPr id="4" name="Content Placeholder 3"/>
          <p:cNvSpPr>
            <a:spLocks noGrp="1"/>
          </p:cNvSpPr>
          <p:nvPr>
            <p:ph idx="1"/>
          </p:nvPr>
        </p:nvSpPr>
        <p:spPr>
          <a:xfrm>
            <a:off x="1028700" y="1447800"/>
            <a:ext cx="7581900" cy="4876800"/>
          </a:xfrm>
        </p:spPr>
        <p:txBody>
          <a:bodyPr>
            <a:normAutofit fontScale="85000" lnSpcReduction="10000"/>
          </a:bodyPr>
          <a:lstStyle/>
          <a:p>
            <a:pPr marL="0" indent="0" hangingPunct="0">
              <a:buNone/>
            </a:pPr>
            <a:r>
              <a:rPr lang="en-US" sz="3800" dirty="0"/>
              <a:t>Passionate love </a:t>
            </a:r>
          </a:p>
          <a:p>
            <a:pPr hangingPunct="0"/>
            <a:r>
              <a:rPr lang="en-US" altLang="en-US" sz="3200" dirty="0" smtClean="0"/>
              <a:t>The </a:t>
            </a:r>
            <a:r>
              <a:rPr lang="en-US" altLang="en-US" sz="3200" dirty="0"/>
              <a:t>intense arousal that fuels a romantic </a:t>
            </a:r>
            <a:r>
              <a:rPr lang="en-US" altLang="en-US" sz="3200" dirty="0" smtClean="0"/>
              <a:t>union</a:t>
            </a:r>
          </a:p>
          <a:p>
            <a:pPr hangingPunct="0"/>
            <a:r>
              <a:rPr lang="en-US" altLang="en-US" sz="3000" dirty="0" smtClean="0"/>
              <a:t>A </a:t>
            </a:r>
            <a:r>
              <a:rPr lang="en-US" altLang="en-US" sz="3000" dirty="0"/>
              <a:t>state of intense longing for union with </a:t>
            </a:r>
            <a:r>
              <a:rPr lang="en-US" altLang="en-US" sz="3000" dirty="0" smtClean="0"/>
              <a:t>another</a:t>
            </a:r>
          </a:p>
          <a:p>
            <a:pPr hangingPunct="0"/>
            <a:r>
              <a:rPr lang="en-US" altLang="en-US" sz="3200" dirty="0" smtClean="0"/>
              <a:t>It </a:t>
            </a:r>
            <a:r>
              <a:rPr lang="en-US" altLang="en-US" sz="3200" dirty="0"/>
              <a:t>is a complex functional whole including appraisals or appreciations, subjective feelings, expressions, patterned physiological processes, action tendencies, and instrumental </a:t>
            </a:r>
            <a:r>
              <a:rPr lang="en-US" altLang="en-US" sz="3200" dirty="0" smtClean="0"/>
              <a:t>behaviors.</a:t>
            </a:r>
          </a:p>
          <a:p>
            <a:pPr hangingPunct="0"/>
            <a:r>
              <a:rPr lang="en-US" altLang="en-US" sz="3200" dirty="0" smtClean="0"/>
              <a:t>Tend </a:t>
            </a:r>
            <a:r>
              <a:rPr lang="en-US" altLang="en-US" sz="3200" dirty="0"/>
              <a:t>to fall passionately in love with people who are relatively good looking, personable, affectionate and similar to ourselves. </a:t>
            </a:r>
            <a:endParaRPr lang="en-US" altLang="en-US" sz="3200" dirty="0" smtClean="0"/>
          </a:p>
          <a:p>
            <a:pPr hangingPunct="0"/>
            <a:r>
              <a:rPr lang="en-US" altLang="en-US" sz="3200" dirty="0" smtClean="0"/>
              <a:t>Generally </a:t>
            </a:r>
            <a:r>
              <a:rPr lang="en-US" altLang="en-US" sz="3200" dirty="0"/>
              <a:t>very fleeting</a:t>
            </a:r>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483296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The </a:t>
            </a:r>
            <a:r>
              <a:rPr lang="en-US" sz="4000" dirty="0" smtClean="0"/>
              <a:t>Varieties </a:t>
            </a:r>
            <a:r>
              <a:rPr lang="en-US" sz="4000" dirty="0"/>
              <a:t>of </a:t>
            </a:r>
            <a:r>
              <a:rPr lang="en-US" sz="4000" dirty="0" smtClean="0"/>
              <a:t>Love</a:t>
            </a:r>
            <a:endParaRPr lang="en-IN" sz="4000" dirty="0"/>
          </a:p>
        </p:txBody>
      </p:sp>
      <p:sp>
        <p:nvSpPr>
          <p:cNvPr id="4" name="Content Placeholder 3"/>
          <p:cNvSpPr>
            <a:spLocks noGrp="1"/>
          </p:cNvSpPr>
          <p:nvPr>
            <p:ph idx="1"/>
          </p:nvPr>
        </p:nvSpPr>
        <p:spPr>
          <a:xfrm>
            <a:off x="1028700" y="1600200"/>
            <a:ext cx="7200900" cy="4572000"/>
          </a:xfrm>
        </p:spPr>
        <p:txBody>
          <a:bodyPr>
            <a:normAutofit fontScale="92500" lnSpcReduction="10000"/>
          </a:bodyPr>
          <a:lstStyle/>
          <a:p>
            <a:pPr marL="0" indent="0">
              <a:buNone/>
            </a:pPr>
            <a:r>
              <a:rPr lang="en-US" sz="3500" dirty="0" smtClean="0"/>
              <a:t>Companionate </a:t>
            </a:r>
            <a:r>
              <a:rPr lang="en-US" sz="3500" dirty="0"/>
              <a:t>love</a:t>
            </a:r>
          </a:p>
          <a:p>
            <a:r>
              <a:rPr lang="en-US" altLang="en-US" sz="3200" dirty="0"/>
              <a:t>The soothing, steady warmth that sustains a relationship</a:t>
            </a:r>
          </a:p>
          <a:p>
            <a:r>
              <a:rPr lang="en-US" altLang="en-US" sz="3200" dirty="0"/>
              <a:t>Involves feelings of mutual respect, trust and affection, while passionate love involves intense feelings and sexual attraction.</a:t>
            </a:r>
          </a:p>
          <a:p>
            <a:r>
              <a:rPr lang="en-US" altLang="en-US" sz="3200" dirty="0"/>
              <a:t>Manifested in a strong bond and intertwining of lives that brings about feelings of comfort and peace</a:t>
            </a:r>
          </a:p>
          <a:p>
            <a:pPr marL="0" indent="0">
              <a:buNone/>
            </a:pPr>
            <a:endParaRPr lang="en-IN" sz="3000" dirty="0"/>
          </a:p>
        </p:txBody>
      </p:sp>
      <p:sp>
        <p:nvSpPr>
          <p:cNvPr id="6" name="Footer Placeholder 5"/>
          <p:cNvSpPr>
            <a:spLocks noGrp="1"/>
          </p:cNvSpPr>
          <p:nvPr>
            <p:ph type="ftr" sz="quarter" idx="11"/>
          </p:nvPr>
        </p:nvSpPr>
        <p:spPr/>
        <p:txBody>
          <a:bodyPr/>
          <a:lstStyle/>
          <a:p>
            <a:r>
              <a:rPr lang="en-US" sz="1050" smtClean="0">
                <a:solidFill>
                  <a:srgbClr val="7F7F7F"/>
                </a:solidFill>
                <a:effectLst/>
                <a:latin typeface="Arial" panose="020B0604020202020204" pitchFamily="34" charset="0"/>
                <a:ea typeface="Calibri" panose="020F0502020204030204" pitchFamily="34" charset="0"/>
              </a:rPr>
              <a:t>Compton, </a:t>
            </a:r>
            <a:r>
              <a:rPr lang="en-US" sz="1050" i="1" smtClean="0">
                <a:solidFill>
                  <a:srgbClr val="7F7F7F"/>
                </a:solidFill>
                <a:effectLst/>
                <a:latin typeface="Arial" panose="020B0604020202020204" pitchFamily="34" charset="0"/>
                <a:ea typeface="Calibri" panose="020F0502020204030204" pitchFamily="34" charset="0"/>
              </a:rPr>
              <a:t>Positive Psychology, 3e</a:t>
            </a:r>
            <a:r>
              <a:rPr lang="en-US" sz="1050" smtClean="0">
                <a:solidFill>
                  <a:srgbClr val="7F7F7F"/>
                </a:solidFill>
                <a:effectLst/>
                <a:latin typeface="Arial" panose="020B0604020202020204" pitchFamily="34" charset="0"/>
                <a:ea typeface="Calibri" panose="020F0502020204030204" pitchFamily="34" charset="0"/>
              </a:rPr>
              <a:t>.</a:t>
            </a:r>
            <a:r>
              <a:rPr lang="en-US" sz="1050" kern="1200" smtClean="0">
                <a:solidFill>
                  <a:srgbClr val="7F7F7F"/>
                </a:solidFill>
                <a:effectLst/>
                <a:latin typeface="Arial" panose="020B0604020202020204" pitchFamily="34" charset="0"/>
                <a:ea typeface="Times New Roman" panose="02020603050405020304" pitchFamily="18" charset="0"/>
              </a:rPr>
              <a:t> </a:t>
            </a:r>
            <a:r>
              <a:rPr lang="en-US" sz="1050" smtClean="0">
                <a:solidFill>
                  <a:srgbClr val="7F7F7F"/>
                </a:solidFill>
                <a:effectLst/>
                <a:latin typeface="Arial" panose="020B0604020202020204" pitchFamily="34" charset="0"/>
                <a:ea typeface="Times New Roman" panose="02020603050405020304" pitchFamily="18" charset="0"/>
              </a:rPr>
              <a:t>© SAGE Publications, 2020.</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33144005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77A1AB"/>
      </a:hlink>
      <a:folHlink>
        <a:srgbClr val="9A5D78"/>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TM10001105[[fn=Crop]]</Template>
  <TotalTime>2646</TotalTime>
  <Words>3761</Words>
  <Application>Microsoft Office PowerPoint</Application>
  <PresentationFormat>On-screen Show (4:3)</PresentationFormat>
  <Paragraphs>601</Paragraphs>
  <Slides>58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Franklin Gothic Book</vt:lpstr>
      <vt:lpstr>Times New Roman</vt:lpstr>
      <vt:lpstr>Wingdings</vt:lpstr>
      <vt:lpstr>Crop</vt:lpstr>
      <vt:lpstr>PowerPoint Presentation</vt:lpstr>
      <vt:lpstr>Genes, Hormones, and Marriage </vt:lpstr>
      <vt:lpstr>Genes, Hormones, and Marriage</vt:lpstr>
      <vt:lpstr>Genes, Hormones, and Marriage </vt:lpstr>
      <vt:lpstr>Genes, Hormones, and Marriage </vt:lpstr>
      <vt:lpstr>The Varieties of Love</vt:lpstr>
      <vt:lpstr>The Varieties of Love</vt:lpstr>
      <vt:lpstr>The Varieties of Love</vt:lpstr>
      <vt:lpstr>The Varieties of Love</vt:lpstr>
      <vt:lpstr>The Varieties of Love</vt:lpstr>
      <vt:lpstr>The Varieties of Love</vt:lpstr>
      <vt:lpstr>The Varieties of Love</vt:lpstr>
      <vt:lpstr>The Varieties of Love</vt:lpstr>
      <vt:lpstr>PowerPoint Presentation</vt:lpstr>
      <vt:lpstr>The Varieties of Love</vt:lpstr>
      <vt:lpstr>The Varieties of Love</vt:lpstr>
      <vt:lpstr>Finding Romance and Love</vt:lpstr>
      <vt:lpstr>Relationship Satisfaction: What Makes Them Feel Good </vt:lpstr>
      <vt:lpstr>Relationship Satisfaction: What Makes Them Feel Good </vt:lpstr>
      <vt:lpstr>Relationship Satisfaction: What Makes Them Feel Good </vt:lpstr>
      <vt:lpstr>Relationship Satisfaction: What Makes Them Feel Good </vt:lpstr>
      <vt:lpstr>Relationship Satisfaction: What Makes Them Feel Good </vt:lpstr>
      <vt:lpstr>Relationship Satisfaction: What Makes Them Feel Good </vt:lpstr>
      <vt:lpstr>Relationship Satisfaction: What Makes Them Feel Good </vt:lpstr>
      <vt:lpstr>Relationship Satisfaction: What Makes Them Feel Good </vt:lpstr>
      <vt:lpstr>Relationship Satisfaction: What Makes Them Feel Good </vt:lpstr>
      <vt:lpstr>Relationship Satisfaction: What Makes Them Feel Good </vt:lpstr>
      <vt:lpstr>Relationship Satisfaction: What Makes Them Feel Good </vt:lpstr>
      <vt:lpstr>Relationship Stability: What Makes It Last?</vt:lpstr>
      <vt:lpstr>Relationship Stability: What Makes It Last?</vt:lpstr>
      <vt:lpstr>Relationship Stability: What Makes It Last?</vt:lpstr>
      <vt:lpstr>Minding Relationships</vt:lpstr>
      <vt:lpstr>Minding Relationships</vt:lpstr>
      <vt:lpstr>Minding Relationships</vt:lpstr>
      <vt:lpstr>Minding Relationships</vt:lpstr>
      <vt:lpstr>Minding Relationships</vt:lpstr>
      <vt:lpstr>Minding Relationships</vt:lpstr>
      <vt:lpstr>Minding Relationships</vt:lpstr>
      <vt:lpstr>Minding Relationships</vt:lpstr>
      <vt:lpstr>Minding Relationships</vt:lpstr>
      <vt:lpstr>Minding Relationships</vt:lpstr>
      <vt:lpstr>Minding Relationships</vt:lpstr>
      <vt:lpstr>Minding Relationships</vt:lpstr>
      <vt:lpstr>Minding Relationships</vt:lpstr>
      <vt:lpstr>Minding Relationships</vt:lpstr>
      <vt:lpstr>Positive Families </vt:lpstr>
      <vt:lpstr>Positive Families</vt:lpstr>
      <vt:lpstr>Positive Families</vt:lpstr>
      <vt:lpstr>Positive Families</vt:lpstr>
      <vt:lpstr>What Hurts Relationships?</vt:lpstr>
      <vt:lpstr>What Hurts Relationships?</vt:lpstr>
      <vt:lpstr>Gottman’s Multidimensional  Therapy Approach</vt:lpstr>
      <vt:lpstr>Gottman 4 Horsemen of Apocalypse</vt:lpstr>
      <vt:lpstr>Gottman 4 Horsemen of Apocalypse</vt:lpstr>
      <vt:lpstr>Gottman 4 Horsemen of Apocalypse</vt:lpstr>
      <vt:lpstr>PowerPoint Presentation</vt:lpstr>
      <vt:lpstr>How to Nurture Positive Relationships That Last</vt:lpstr>
      <vt:lpstr>How to Nurture Positive Relationships That Last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Ancheta, Katie</dc:creator>
  <cp:lastModifiedBy>Traver, Holly</cp:lastModifiedBy>
  <cp:revision>266</cp:revision>
  <dcterms:created xsi:type="dcterms:W3CDTF">2006-08-16T00:00:00Z</dcterms:created>
  <dcterms:modified xsi:type="dcterms:W3CDTF">2020-02-10T19:05:45Z</dcterms:modified>
</cp:coreProperties>
</file>